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 id="2147483680" r:id="rId4"/>
  </p:sldMasterIdLst>
  <p:notesMasterIdLst>
    <p:notesMasterId r:id="rId27"/>
  </p:notesMasterIdLst>
  <p:sldIdLst>
    <p:sldId id="275" r:id="rId5"/>
    <p:sldId id="276" r:id="rId6"/>
    <p:sldId id="279" r:id="rId7"/>
    <p:sldId id="261" r:id="rId8"/>
    <p:sldId id="284" r:id="rId9"/>
    <p:sldId id="300" r:id="rId10"/>
    <p:sldId id="264" r:id="rId11"/>
    <p:sldId id="297" r:id="rId12"/>
    <p:sldId id="298" r:id="rId13"/>
    <p:sldId id="301" r:id="rId14"/>
    <p:sldId id="290" r:id="rId15"/>
    <p:sldId id="282" r:id="rId16"/>
    <p:sldId id="289" r:id="rId17"/>
    <p:sldId id="285" r:id="rId18"/>
    <p:sldId id="286" r:id="rId19"/>
    <p:sldId id="272" r:id="rId20"/>
    <p:sldId id="287" r:id="rId21"/>
    <p:sldId id="273" r:id="rId22"/>
    <p:sldId id="274" r:id="rId23"/>
    <p:sldId id="288" r:id="rId24"/>
    <p:sldId id="296"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95C7"/>
    <a:srgbClr val="DB77B7"/>
    <a:srgbClr val="F8B2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DD7CA1-4E17-45FE-B8E5-C28ECB5F2D54}" v="51" dt="2020-12-30T11:30:48.172"/>
    <p1510:client id="{959BB9D2-BEF2-44C1-94D4-3458DAE475BA}" v="8" dt="2020-12-30T11:51:06.649"/>
    <p1510:client id="{E17503B1-48C8-4B4B-8989-17100FB708F2}" v="4" dt="2020-12-30T09:54:21.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0"/>
    <p:restoredTop sz="94655"/>
  </p:normalViewPr>
  <p:slideViewPr>
    <p:cSldViewPr snapToGrid="0">
      <p:cViewPr varScale="1">
        <p:scale>
          <a:sx n="94" d="100"/>
          <a:sy n="94" d="100"/>
        </p:scale>
        <p:origin x="10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CA2E22-8788-42E0-93F7-38F2DAA7A1EF}" type="datetimeFigureOut">
              <a:rPr lang="en-US"/>
              <a:t>1/26/21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AF27E7-C432-4F97-8BAC-CA44777ADC3B}" type="slidenum">
              <a:rPr lang="en-US"/>
              <a:t>‹#›</a:t>
            </a:fld>
            <a:endParaRPr lang="en-US"/>
          </a:p>
        </p:txBody>
      </p:sp>
    </p:spTree>
    <p:extLst>
      <p:ext uri="{BB962C8B-B14F-4D97-AF65-F5344CB8AC3E}">
        <p14:creationId xmlns:p14="http://schemas.microsoft.com/office/powerpoint/2010/main" val="38857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a:t>
            </a:fld>
            <a:endParaRPr lang="ko-KR" altLang="en-US"/>
          </a:p>
        </p:txBody>
      </p:sp>
    </p:spTree>
    <p:extLst>
      <p:ext uri="{BB962C8B-B14F-4D97-AF65-F5344CB8AC3E}">
        <p14:creationId xmlns:p14="http://schemas.microsoft.com/office/powerpoint/2010/main" val="231681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Internal User’s Perspective: The integration of the new solution into the current system should be straightforward and not resulting in increased downtime or constant need for workarounds.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BAF27E7-C432-4F97-8BAC-CA44777ADC3B}" type="slidenum">
              <a:rPr lang="en-US"/>
              <a:t>16</a:t>
            </a:fld>
            <a:endParaRPr lang="en-US"/>
          </a:p>
        </p:txBody>
      </p:sp>
    </p:spTree>
    <p:extLst>
      <p:ext uri="{BB962C8B-B14F-4D97-AF65-F5344CB8AC3E}">
        <p14:creationId xmlns:p14="http://schemas.microsoft.com/office/powerpoint/2010/main" val="1482502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Internal User’s Perspective: The integration of the new solution into the current system should be straightforward and not resulting in increased downtime or constant need for workarounds.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BAF27E7-C432-4F97-8BAC-CA44777ADC3B}" type="slidenum">
              <a:rPr lang="en-US"/>
              <a:t>17</a:t>
            </a:fld>
            <a:endParaRPr lang="en-US"/>
          </a:p>
        </p:txBody>
      </p:sp>
    </p:spTree>
    <p:extLst>
      <p:ext uri="{BB962C8B-B14F-4D97-AF65-F5344CB8AC3E}">
        <p14:creationId xmlns:p14="http://schemas.microsoft.com/office/powerpoint/2010/main" val="1529133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Internal User’s Perspective: The integration of the new solution into the current system should be straightforward and not resulting in increased downtime or constant need for workarounds.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BAF27E7-C432-4F97-8BAC-CA44777ADC3B}" type="slidenum">
              <a:rPr lang="en-US"/>
              <a:t>18</a:t>
            </a:fld>
            <a:endParaRPr lang="en-US"/>
          </a:p>
        </p:txBody>
      </p:sp>
    </p:spTree>
    <p:extLst>
      <p:ext uri="{BB962C8B-B14F-4D97-AF65-F5344CB8AC3E}">
        <p14:creationId xmlns:p14="http://schemas.microsoft.com/office/powerpoint/2010/main" val="1728524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Internal User’s Perspective: The integration of the new solution into the current system should be straightforward and not resulting in increased downtime or constant need for workarounds.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BAF27E7-C432-4F97-8BAC-CA44777ADC3B}" type="slidenum">
              <a:rPr lang="en-US"/>
              <a:t>19</a:t>
            </a:fld>
            <a:endParaRPr lang="en-US"/>
          </a:p>
        </p:txBody>
      </p:sp>
    </p:spTree>
    <p:extLst>
      <p:ext uri="{BB962C8B-B14F-4D97-AF65-F5344CB8AC3E}">
        <p14:creationId xmlns:p14="http://schemas.microsoft.com/office/powerpoint/2010/main" val="875007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Internal User’s Perspective: The integration of the new solution into the current system should be straightforward and not resulting in increased downtime or constant need for workarounds.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BAF27E7-C432-4F97-8BAC-CA44777ADC3B}" type="slidenum">
              <a:rPr lang="en-US"/>
              <a:t>20</a:t>
            </a:fld>
            <a:endParaRPr lang="en-US"/>
          </a:p>
        </p:txBody>
      </p:sp>
    </p:spTree>
    <p:extLst>
      <p:ext uri="{BB962C8B-B14F-4D97-AF65-F5344CB8AC3E}">
        <p14:creationId xmlns:p14="http://schemas.microsoft.com/office/powerpoint/2010/main" val="2237158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6AD6-FDF6-4925-A027-A00BDECBF3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C409954E-79B6-46C9-99A7-A612C1F682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88C41EBC-E465-4E54-81B7-358B4D8367FC}"/>
              </a:ext>
            </a:extLst>
          </p:cNvPr>
          <p:cNvSpPr>
            <a:spLocks noGrp="1"/>
          </p:cNvSpPr>
          <p:nvPr>
            <p:ph type="dt" sz="half" idx="10"/>
          </p:nvPr>
        </p:nvSpPr>
        <p:spPr/>
        <p:txBody>
          <a:bodyPr/>
          <a:lstStyle/>
          <a:p>
            <a:fld id="{77C345BF-9D73-40E4-93AE-7CE9B334FD49}" type="datetimeFigureOut">
              <a:rPr lang="en-MY" smtClean="0"/>
              <a:t>26/01/2021</a:t>
            </a:fld>
            <a:endParaRPr lang="en-MY"/>
          </a:p>
        </p:txBody>
      </p:sp>
      <p:sp>
        <p:nvSpPr>
          <p:cNvPr id="5" name="Footer Placeholder 4">
            <a:extLst>
              <a:ext uri="{FF2B5EF4-FFF2-40B4-BE49-F238E27FC236}">
                <a16:creationId xmlns:a16="http://schemas.microsoft.com/office/drawing/2014/main" id="{BE510878-9ADF-4737-BB6A-144F2478BAA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8B18E19-15F9-445D-BA62-80EC07AF88EB}"/>
              </a:ext>
            </a:extLst>
          </p:cNvPr>
          <p:cNvSpPr>
            <a:spLocks noGrp="1"/>
          </p:cNvSpPr>
          <p:nvPr>
            <p:ph type="sldNum" sz="quarter" idx="12"/>
          </p:nvPr>
        </p:nvSpPr>
        <p:spPr/>
        <p:txBody>
          <a:bodyPr/>
          <a:lstStyle/>
          <a:p>
            <a:fld id="{B1801D23-E8F0-45D3-AAB8-58C4CFBB7B83}" type="slidenum">
              <a:rPr lang="en-MY" smtClean="0"/>
              <a:t>‹#›</a:t>
            </a:fld>
            <a:endParaRPr lang="en-MY"/>
          </a:p>
        </p:txBody>
      </p:sp>
    </p:spTree>
    <p:extLst>
      <p:ext uri="{BB962C8B-B14F-4D97-AF65-F5344CB8AC3E}">
        <p14:creationId xmlns:p14="http://schemas.microsoft.com/office/powerpoint/2010/main" val="260832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9D81-E94C-4F3A-9E22-892A7A8368E7}"/>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4D9C73FB-C305-4981-98CA-8CF2070FBD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41FF226-6B07-4F9C-ADF7-5C3292F51F80}"/>
              </a:ext>
            </a:extLst>
          </p:cNvPr>
          <p:cNvSpPr>
            <a:spLocks noGrp="1"/>
          </p:cNvSpPr>
          <p:nvPr>
            <p:ph type="dt" sz="half" idx="10"/>
          </p:nvPr>
        </p:nvSpPr>
        <p:spPr/>
        <p:txBody>
          <a:bodyPr/>
          <a:lstStyle/>
          <a:p>
            <a:fld id="{77C345BF-9D73-40E4-93AE-7CE9B334FD49}" type="datetimeFigureOut">
              <a:rPr lang="en-MY" smtClean="0"/>
              <a:t>26/01/2021</a:t>
            </a:fld>
            <a:endParaRPr lang="en-MY"/>
          </a:p>
        </p:txBody>
      </p:sp>
      <p:sp>
        <p:nvSpPr>
          <p:cNvPr id="5" name="Footer Placeholder 4">
            <a:extLst>
              <a:ext uri="{FF2B5EF4-FFF2-40B4-BE49-F238E27FC236}">
                <a16:creationId xmlns:a16="http://schemas.microsoft.com/office/drawing/2014/main" id="{38E99B54-CF17-4434-B390-2455F44D620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1FB1814-32B1-4B00-853D-148E9425511C}"/>
              </a:ext>
            </a:extLst>
          </p:cNvPr>
          <p:cNvSpPr>
            <a:spLocks noGrp="1"/>
          </p:cNvSpPr>
          <p:nvPr>
            <p:ph type="sldNum" sz="quarter" idx="12"/>
          </p:nvPr>
        </p:nvSpPr>
        <p:spPr/>
        <p:txBody>
          <a:bodyPr/>
          <a:lstStyle/>
          <a:p>
            <a:fld id="{B1801D23-E8F0-45D3-AAB8-58C4CFBB7B83}" type="slidenum">
              <a:rPr lang="en-MY" smtClean="0"/>
              <a:t>‹#›</a:t>
            </a:fld>
            <a:endParaRPr lang="en-MY"/>
          </a:p>
        </p:txBody>
      </p:sp>
    </p:spTree>
    <p:extLst>
      <p:ext uri="{BB962C8B-B14F-4D97-AF65-F5344CB8AC3E}">
        <p14:creationId xmlns:p14="http://schemas.microsoft.com/office/powerpoint/2010/main" val="1893653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93AA58-A3D1-435E-B29B-62682DED40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E4BA2C79-6484-468F-BB5C-A88DDAA812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BA479FED-B28B-45D7-9BF5-B57C425CA243}"/>
              </a:ext>
            </a:extLst>
          </p:cNvPr>
          <p:cNvSpPr>
            <a:spLocks noGrp="1"/>
          </p:cNvSpPr>
          <p:nvPr>
            <p:ph type="dt" sz="half" idx="10"/>
          </p:nvPr>
        </p:nvSpPr>
        <p:spPr/>
        <p:txBody>
          <a:bodyPr/>
          <a:lstStyle/>
          <a:p>
            <a:fld id="{77C345BF-9D73-40E4-93AE-7CE9B334FD49}" type="datetimeFigureOut">
              <a:rPr lang="en-MY" smtClean="0"/>
              <a:t>26/01/2021</a:t>
            </a:fld>
            <a:endParaRPr lang="en-MY"/>
          </a:p>
        </p:txBody>
      </p:sp>
      <p:sp>
        <p:nvSpPr>
          <p:cNvPr id="5" name="Footer Placeholder 4">
            <a:extLst>
              <a:ext uri="{FF2B5EF4-FFF2-40B4-BE49-F238E27FC236}">
                <a16:creationId xmlns:a16="http://schemas.microsoft.com/office/drawing/2014/main" id="{D9374C48-6471-435D-8091-E93797E7681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CC60707-1E23-4844-88A4-0059FE4C1006}"/>
              </a:ext>
            </a:extLst>
          </p:cNvPr>
          <p:cNvSpPr>
            <a:spLocks noGrp="1"/>
          </p:cNvSpPr>
          <p:nvPr>
            <p:ph type="sldNum" sz="quarter" idx="12"/>
          </p:nvPr>
        </p:nvSpPr>
        <p:spPr/>
        <p:txBody>
          <a:bodyPr/>
          <a:lstStyle/>
          <a:p>
            <a:fld id="{B1801D23-E8F0-45D3-AAB8-58C4CFBB7B83}" type="slidenum">
              <a:rPr lang="en-MY" smtClean="0"/>
              <a:t>‹#›</a:t>
            </a:fld>
            <a:endParaRPr lang="en-MY"/>
          </a:p>
        </p:txBody>
      </p:sp>
    </p:spTree>
    <p:extLst>
      <p:ext uri="{BB962C8B-B14F-4D97-AF65-F5344CB8AC3E}">
        <p14:creationId xmlns:p14="http://schemas.microsoft.com/office/powerpoint/2010/main" val="2295703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231904" y="3525012"/>
            <a:ext cx="6960096" cy="1440160"/>
          </a:xfrm>
          <a:prstGeom prst="rect">
            <a:avLst/>
          </a:prstGeom>
        </p:spPr>
        <p:txBody>
          <a:bodyPr anchor="ctr"/>
          <a:lstStyle>
            <a:lvl1pPr marL="0" indent="0" algn="l">
              <a:lnSpc>
                <a:spcPct val="100000"/>
              </a:lnSpc>
              <a:buNone/>
              <a:defRPr sz="4800" b="1" baseline="0">
                <a:solidFill>
                  <a:schemeClr val="tx1">
                    <a:lumMod val="75000"/>
                    <a:lumOff val="25000"/>
                  </a:schemeClr>
                </a:solidFill>
                <a:latin typeface="+mj-lt"/>
                <a:cs typeface="Arial" pitchFamily="34" charset="0"/>
              </a:defRPr>
            </a:lvl1pPr>
          </a:lstStyle>
          <a:p>
            <a:pPr lvl="0"/>
            <a:r>
              <a:rPr lang="en-US" altLang="ko-KR" sz="4800">
                <a:ea typeface="맑은 고딕" pitchFamily="50" charset="-127"/>
              </a:rPr>
              <a:t>FREE PPT TEMPLATES</a:t>
            </a:r>
            <a:endParaRPr lang="en-US" altLang="ko-KR"/>
          </a:p>
        </p:txBody>
      </p:sp>
      <p:sp>
        <p:nvSpPr>
          <p:cNvPr id="11" name="Text Placeholder 9"/>
          <p:cNvSpPr>
            <a:spLocks noGrp="1"/>
          </p:cNvSpPr>
          <p:nvPr>
            <p:ph type="body" sz="quarter" idx="11" hasCustomPrompt="1"/>
          </p:nvPr>
        </p:nvSpPr>
        <p:spPr>
          <a:xfrm>
            <a:off x="5231904" y="4965171"/>
            <a:ext cx="6959899" cy="672075"/>
          </a:xfrm>
          <a:prstGeom prst="rect">
            <a:avLst/>
          </a:prstGeom>
        </p:spPr>
        <p:txBody>
          <a:bodyPr anchor="ctr"/>
          <a:lstStyle>
            <a:lvl1pPr marL="0" indent="0" algn="l">
              <a:lnSpc>
                <a:spcPct val="100000"/>
              </a:lnSpc>
              <a:buNone/>
              <a:defRPr sz="1867" b="0" baseline="0">
                <a:solidFill>
                  <a:schemeClr val="tx1">
                    <a:lumMod val="75000"/>
                    <a:lumOff val="25000"/>
                  </a:schemeClr>
                </a:solidFill>
                <a:latin typeface="+mn-lt"/>
                <a:cs typeface="Arial" pitchFamily="34" charset="0"/>
              </a:defRPr>
            </a:lvl1pPr>
          </a:lstStyle>
          <a:p>
            <a:pPr lvl="0"/>
            <a:r>
              <a:rPr lang="en-US" altLang="ko-KR"/>
              <a:t>INSTERT THE TITLE OF YOUR </a:t>
            </a:r>
          </a:p>
          <a:p>
            <a:pPr lvl="0"/>
            <a:r>
              <a:rPr lang="en-US" altLang="ko-KR"/>
              <a:t>PRESENTATION HERE</a:t>
            </a:r>
            <a:endParaRPr lang="ko-KR" altLang="en-US"/>
          </a:p>
        </p:txBody>
      </p:sp>
    </p:spTree>
    <p:extLst>
      <p:ext uri="{BB962C8B-B14F-4D97-AF65-F5344CB8AC3E}">
        <p14:creationId xmlns:p14="http://schemas.microsoft.com/office/powerpoint/2010/main" val="458768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09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3791744" y="502830"/>
            <a:ext cx="4608512" cy="4620329"/>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sp>
        <p:nvSpPr>
          <p:cNvPr id="7" name="Text Placeholder 9"/>
          <p:cNvSpPr>
            <a:spLocks noGrp="1"/>
          </p:cNvSpPr>
          <p:nvPr>
            <p:ph type="body" sz="quarter" idx="10" hasCustomPrompt="1"/>
          </p:nvPr>
        </p:nvSpPr>
        <p:spPr>
          <a:xfrm>
            <a:off x="3772131" y="5106393"/>
            <a:ext cx="4608512" cy="768084"/>
          </a:xfrm>
          <a:prstGeom prst="rect">
            <a:avLst/>
          </a:prstGeom>
        </p:spPr>
        <p:txBody>
          <a:bodyPr anchor="ctr"/>
          <a:lstStyle>
            <a:lvl1pPr marL="0" indent="0" algn="ctr">
              <a:buNone/>
              <a:defRPr sz="4800" b="1" baseline="0">
                <a:solidFill>
                  <a:schemeClr val="tx1">
                    <a:lumMod val="75000"/>
                    <a:lumOff val="25000"/>
                  </a:schemeClr>
                </a:solidFill>
                <a:latin typeface="+mj-lt"/>
                <a:cs typeface="Arial" pitchFamily="34" charset="0"/>
              </a:defRPr>
            </a:lvl1pPr>
          </a:lstStyle>
          <a:p>
            <a:pPr lvl="0"/>
            <a:r>
              <a:rPr lang="en-US" altLang="ko-KR"/>
              <a:t>Welcome!!</a:t>
            </a:r>
          </a:p>
        </p:txBody>
      </p:sp>
      <p:sp>
        <p:nvSpPr>
          <p:cNvPr id="8" name="Text Placeholder 9"/>
          <p:cNvSpPr>
            <a:spLocks noGrp="1"/>
          </p:cNvSpPr>
          <p:nvPr>
            <p:ph type="body" sz="quarter" idx="11" hasCustomPrompt="1"/>
          </p:nvPr>
        </p:nvSpPr>
        <p:spPr>
          <a:xfrm>
            <a:off x="3771933" y="5925277"/>
            <a:ext cx="4608512"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1214853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0"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6270336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3431103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151424" y="2133096"/>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6" name="Picture Placeholder 2"/>
          <p:cNvSpPr>
            <a:spLocks noGrp="1"/>
          </p:cNvSpPr>
          <p:nvPr>
            <p:ph type="pic" idx="12" hasCustomPrompt="1"/>
          </p:nvPr>
        </p:nvSpPr>
        <p:spPr>
          <a:xfrm>
            <a:off x="3789508" y="2129832"/>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7" name="Picture Placeholder 2"/>
          <p:cNvSpPr>
            <a:spLocks noGrp="1"/>
          </p:cNvSpPr>
          <p:nvPr>
            <p:ph type="pic" idx="13" hasCustomPrompt="1"/>
          </p:nvPr>
        </p:nvSpPr>
        <p:spPr>
          <a:xfrm>
            <a:off x="6446311" y="2129832"/>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8" name="Picture Placeholder 2"/>
          <p:cNvSpPr>
            <a:spLocks noGrp="1"/>
          </p:cNvSpPr>
          <p:nvPr>
            <p:ph type="pic" idx="14" hasCustomPrompt="1"/>
          </p:nvPr>
        </p:nvSpPr>
        <p:spPr>
          <a:xfrm>
            <a:off x="9102681" y="2133096"/>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2" name="Block Arc 1"/>
          <p:cNvSpPr/>
          <p:nvPr userDrawn="1"/>
        </p:nvSpPr>
        <p:spPr>
          <a:xfrm>
            <a:off x="911424" y="1893096"/>
            <a:ext cx="2400000" cy="2400000"/>
          </a:xfrm>
          <a:prstGeom prst="blockArc">
            <a:avLst>
              <a:gd name="adj1" fmla="val 10800000"/>
              <a:gd name="adj2" fmla="val 94979"/>
              <a:gd name="adj3" fmla="val 54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12" name="Block Arc 11"/>
          <p:cNvSpPr/>
          <p:nvPr userDrawn="1"/>
        </p:nvSpPr>
        <p:spPr>
          <a:xfrm>
            <a:off x="3561843" y="1893096"/>
            <a:ext cx="2400000" cy="2400000"/>
          </a:xfrm>
          <a:prstGeom prst="blockArc">
            <a:avLst>
              <a:gd name="adj1" fmla="val 10800000"/>
              <a:gd name="adj2" fmla="val 94979"/>
              <a:gd name="adj3" fmla="val 54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13" name="Block Arc 12"/>
          <p:cNvSpPr/>
          <p:nvPr userDrawn="1"/>
        </p:nvSpPr>
        <p:spPr>
          <a:xfrm>
            <a:off x="6212261" y="1893096"/>
            <a:ext cx="2400000" cy="2400000"/>
          </a:xfrm>
          <a:prstGeom prst="blockArc">
            <a:avLst>
              <a:gd name="adj1" fmla="val 10800000"/>
              <a:gd name="adj2" fmla="val 94979"/>
              <a:gd name="adj3" fmla="val 54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14" name="Block Arc 13"/>
          <p:cNvSpPr/>
          <p:nvPr userDrawn="1"/>
        </p:nvSpPr>
        <p:spPr>
          <a:xfrm>
            <a:off x="8862681" y="1893096"/>
            <a:ext cx="2400000" cy="2400000"/>
          </a:xfrm>
          <a:prstGeom prst="blockArc">
            <a:avLst>
              <a:gd name="adj1" fmla="val 10800000"/>
              <a:gd name="adj2" fmla="val 94979"/>
              <a:gd name="adj3" fmla="val 54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17" name="Text Placeholder 9">
            <a:extLst>
              <a:ext uri="{FF2B5EF4-FFF2-40B4-BE49-F238E27FC236}">
                <a16:creationId xmlns:a16="http://schemas.microsoft.com/office/drawing/2014/main" id="{EDBECCA6-8618-46C3-A8D4-3B6399CCEF88}"/>
              </a:ext>
            </a:extLst>
          </p:cNvPr>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8" name="Text Placeholder 9">
            <a:extLst>
              <a:ext uri="{FF2B5EF4-FFF2-40B4-BE49-F238E27FC236}">
                <a16:creationId xmlns:a16="http://schemas.microsoft.com/office/drawing/2014/main" id="{1D40A599-6D66-4DC9-82BB-52C171B56BB6}"/>
              </a:ext>
            </a:extLst>
          </p:cNvPr>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105332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spTree>
    <p:extLst>
      <p:ext uri="{BB962C8B-B14F-4D97-AF65-F5344CB8AC3E}">
        <p14:creationId xmlns:p14="http://schemas.microsoft.com/office/powerpoint/2010/main" val="1421104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12192000" cy="37170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Insert Your Image</a:t>
            </a:r>
            <a:endParaRPr lang="ko-KR" altLang="en-US"/>
          </a:p>
        </p:txBody>
      </p:sp>
    </p:spTree>
    <p:extLst>
      <p:ext uri="{BB962C8B-B14F-4D97-AF65-F5344CB8AC3E}">
        <p14:creationId xmlns:p14="http://schemas.microsoft.com/office/powerpoint/2010/main" val="4081425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BBE3-8BF6-406A-9368-CABF2D3BBD22}"/>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74DF2DA-4665-485E-AEDB-19595FB196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69E16F2-252B-4262-9746-D2FFF253CCF1}"/>
              </a:ext>
            </a:extLst>
          </p:cNvPr>
          <p:cNvSpPr>
            <a:spLocks noGrp="1"/>
          </p:cNvSpPr>
          <p:nvPr>
            <p:ph type="dt" sz="half" idx="10"/>
          </p:nvPr>
        </p:nvSpPr>
        <p:spPr/>
        <p:txBody>
          <a:bodyPr/>
          <a:lstStyle/>
          <a:p>
            <a:fld id="{77C345BF-9D73-40E4-93AE-7CE9B334FD49}" type="datetimeFigureOut">
              <a:rPr lang="en-MY" smtClean="0"/>
              <a:t>26/01/2021</a:t>
            </a:fld>
            <a:endParaRPr lang="en-MY"/>
          </a:p>
        </p:txBody>
      </p:sp>
      <p:sp>
        <p:nvSpPr>
          <p:cNvPr id="5" name="Footer Placeholder 4">
            <a:extLst>
              <a:ext uri="{FF2B5EF4-FFF2-40B4-BE49-F238E27FC236}">
                <a16:creationId xmlns:a16="http://schemas.microsoft.com/office/drawing/2014/main" id="{077268F0-1B42-4BD3-A83D-42DDFB81DB8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B4C2267-CE1D-49C3-AD0F-FF2306ACF0CA}"/>
              </a:ext>
            </a:extLst>
          </p:cNvPr>
          <p:cNvSpPr>
            <a:spLocks noGrp="1"/>
          </p:cNvSpPr>
          <p:nvPr>
            <p:ph type="sldNum" sz="quarter" idx="12"/>
          </p:nvPr>
        </p:nvSpPr>
        <p:spPr/>
        <p:txBody>
          <a:bodyPr/>
          <a:lstStyle/>
          <a:p>
            <a:fld id="{B1801D23-E8F0-45D3-AAB8-58C4CFBB7B83}" type="slidenum">
              <a:rPr lang="en-MY" smtClean="0"/>
              <a:t>‹#›</a:t>
            </a:fld>
            <a:endParaRPr lang="en-MY"/>
          </a:p>
        </p:txBody>
      </p:sp>
    </p:spTree>
    <p:extLst>
      <p:ext uri="{BB962C8B-B14F-4D97-AF65-F5344CB8AC3E}">
        <p14:creationId xmlns:p14="http://schemas.microsoft.com/office/powerpoint/2010/main" val="25223466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3695733" y="1873019"/>
            <a:ext cx="8496267" cy="403244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831655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4079776" cy="292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6" name="Picture Placeholder 2"/>
          <p:cNvSpPr>
            <a:spLocks noGrp="1"/>
          </p:cNvSpPr>
          <p:nvPr>
            <p:ph type="pic" idx="14" hasCustomPrompt="1"/>
          </p:nvPr>
        </p:nvSpPr>
        <p:spPr>
          <a:xfrm>
            <a:off x="8112000" y="3930000"/>
            <a:ext cx="4080000" cy="2928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669632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704523" y="0"/>
            <a:ext cx="2831637" cy="4293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7" name="Picture Placeholder 2"/>
          <p:cNvSpPr>
            <a:spLocks noGrp="1"/>
          </p:cNvSpPr>
          <p:nvPr>
            <p:ph type="pic" idx="10" hasCustomPrompt="1"/>
          </p:nvPr>
        </p:nvSpPr>
        <p:spPr>
          <a:xfrm>
            <a:off x="9360363" y="2564904"/>
            <a:ext cx="2831637" cy="429309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Tree>
    <p:extLst>
      <p:ext uri="{BB962C8B-B14F-4D97-AF65-F5344CB8AC3E}">
        <p14:creationId xmlns:p14="http://schemas.microsoft.com/office/powerpoint/2010/main" val="764247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957145" y="1700808"/>
            <a:ext cx="3264727" cy="2698739"/>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 </a:t>
            </a:r>
            <a:endParaRPr lang="ko-KR" altLang="en-US"/>
          </a:p>
        </p:txBody>
      </p:sp>
      <p:sp>
        <p:nvSpPr>
          <p:cNvPr id="3" name="Picture Placeholder 2"/>
          <p:cNvSpPr>
            <a:spLocks noGrp="1"/>
          </p:cNvSpPr>
          <p:nvPr>
            <p:ph type="pic" idx="11" hasCustomPrompt="1"/>
          </p:nvPr>
        </p:nvSpPr>
        <p:spPr>
          <a:xfrm>
            <a:off x="4452723" y="1700808"/>
            <a:ext cx="3264364" cy="2698739"/>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 </a:t>
            </a:r>
            <a:endParaRPr lang="ko-KR" altLang="en-US"/>
          </a:p>
        </p:txBody>
      </p:sp>
      <p:sp>
        <p:nvSpPr>
          <p:cNvPr id="4" name="Picture Placeholder 2"/>
          <p:cNvSpPr>
            <a:spLocks noGrp="1"/>
          </p:cNvSpPr>
          <p:nvPr>
            <p:ph type="pic" idx="12" hasCustomPrompt="1"/>
          </p:nvPr>
        </p:nvSpPr>
        <p:spPr>
          <a:xfrm>
            <a:off x="7947939" y="1700808"/>
            <a:ext cx="3264364" cy="2698739"/>
          </a:xfrm>
          <a:prstGeom prst="rect">
            <a:avLst/>
          </a:prstGeom>
          <a:solidFill>
            <a:schemeClr val="bg1">
              <a:lumMod val="95000"/>
            </a:schemeClr>
          </a:solidFill>
          <a:ln w="12700">
            <a:noFill/>
          </a:ln>
        </p:spPr>
        <p:txBody>
          <a:bodyPr anchor="ctr"/>
          <a:lstStyle>
            <a:lvl1pPr marL="0" indent="0" algn="ctr">
              <a:buNone/>
              <a:defRPr sz="160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 </a:t>
            </a:r>
            <a:endParaRPr lang="ko-KR" altLang="en-US"/>
          </a:p>
        </p:txBody>
      </p:sp>
      <p:sp>
        <p:nvSpPr>
          <p:cNvPr id="7" name="Text Placeholder 9">
            <a:extLst>
              <a:ext uri="{FF2B5EF4-FFF2-40B4-BE49-F238E27FC236}">
                <a16:creationId xmlns:a16="http://schemas.microsoft.com/office/drawing/2014/main" id="{DDA4CE02-F7F3-4BCD-B8DB-4DFD03965EC0}"/>
              </a:ext>
            </a:extLst>
          </p:cNvPr>
          <p:cNvSpPr>
            <a:spLocks noGrp="1"/>
          </p:cNvSpPr>
          <p:nvPr>
            <p:ph type="body" sz="quarter" idx="13"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8" name="Text Placeholder 9">
            <a:extLst>
              <a:ext uri="{FF2B5EF4-FFF2-40B4-BE49-F238E27FC236}">
                <a16:creationId xmlns:a16="http://schemas.microsoft.com/office/drawing/2014/main" id="{39A54B34-6F96-4E3E-B72E-E680E3CE2717}"/>
              </a:ext>
            </a:extLst>
          </p:cNvPr>
          <p:cNvSpPr>
            <a:spLocks noGrp="1"/>
          </p:cNvSpPr>
          <p:nvPr>
            <p:ph type="body" sz="quarter" idx="14"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4214691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76382" y="1700809"/>
            <a:ext cx="3898337" cy="33581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96862" y="1700809"/>
            <a:ext cx="3898337" cy="335815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2110208" y="1832542"/>
            <a:ext cx="3600000" cy="211311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5" name="Picture Placeholder 2"/>
          <p:cNvSpPr>
            <a:spLocks noGrp="1"/>
          </p:cNvSpPr>
          <p:nvPr>
            <p:ph type="pic" idx="12" hasCustomPrompt="1"/>
          </p:nvPr>
        </p:nvSpPr>
        <p:spPr>
          <a:xfrm>
            <a:off x="6427952" y="1832542"/>
            <a:ext cx="3648000" cy="211311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8" name="Text Placeholder 9">
            <a:extLst>
              <a:ext uri="{FF2B5EF4-FFF2-40B4-BE49-F238E27FC236}">
                <a16:creationId xmlns:a16="http://schemas.microsoft.com/office/drawing/2014/main" id="{2F3CBFE9-6225-4EAB-9415-3558F6BE9A6F}"/>
              </a:ext>
            </a:extLst>
          </p:cNvPr>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9" name="Text Placeholder 9">
            <a:extLst>
              <a:ext uri="{FF2B5EF4-FFF2-40B4-BE49-F238E27FC236}">
                <a16:creationId xmlns:a16="http://schemas.microsoft.com/office/drawing/2014/main" id="{9E9189EF-3C10-45A2-8749-4187192ACEC2}"/>
              </a:ext>
            </a:extLst>
          </p:cNvPr>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805278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onut 3"/>
          <p:cNvSpPr/>
          <p:nvPr userDrawn="1"/>
        </p:nvSpPr>
        <p:spPr>
          <a:xfrm>
            <a:off x="3796148" y="1572993"/>
            <a:ext cx="4535419" cy="4535419"/>
          </a:xfrm>
          <a:prstGeom prst="donut">
            <a:avLst>
              <a:gd name="adj" fmla="val 13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46967" y="1438674"/>
            <a:ext cx="4497771" cy="5446711"/>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4755105" y="1622871"/>
            <a:ext cx="2593953" cy="400686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Your Picture Here</a:t>
            </a:r>
            <a:endParaRPr lang="ko-KR" altLang="en-US"/>
          </a:p>
        </p:txBody>
      </p:sp>
      <p:sp>
        <p:nvSpPr>
          <p:cNvPr id="9" name="Text Placeholder 9">
            <a:extLst>
              <a:ext uri="{FF2B5EF4-FFF2-40B4-BE49-F238E27FC236}">
                <a16:creationId xmlns:a16="http://schemas.microsoft.com/office/drawing/2014/main" id="{9B4F25E9-AA8C-4BD3-BF1F-56D20DF8DD5E}"/>
              </a:ext>
            </a:extLst>
          </p:cNvPr>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a:t>BASIC LAYOUT</a:t>
            </a:r>
          </a:p>
        </p:txBody>
      </p:sp>
      <p:sp>
        <p:nvSpPr>
          <p:cNvPr id="10" name="Text Placeholder 9">
            <a:extLst>
              <a:ext uri="{FF2B5EF4-FFF2-40B4-BE49-F238E27FC236}">
                <a16:creationId xmlns:a16="http://schemas.microsoft.com/office/drawing/2014/main" id="{840BDE80-4E1C-47DE-8168-381888FDC3F5}"/>
              </a:ext>
            </a:extLst>
          </p:cNvPr>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14522368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6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728952" y="1562579"/>
            <a:ext cx="2592000" cy="139147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ea typeface="+mj-ea"/>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Insert Your Image</a:t>
            </a:r>
            <a:endParaRPr lang="ko-KR" altLang="en-US"/>
          </a:p>
        </p:txBody>
      </p:sp>
      <p:sp>
        <p:nvSpPr>
          <p:cNvPr id="3" name="Picture Placeholder 2"/>
          <p:cNvSpPr>
            <a:spLocks noGrp="1"/>
          </p:cNvSpPr>
          <p:nvPr>
            <p:ph type="pic" idx="10" hasCustomPrompt="1"/>
          </p:nvPr>
        </p:nvSpPr>
        <p:spPr>
          <a:xfrm>
            <a:off x="728504" y="3816222"/>
            <a:ext cx="2592000" cy="163218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ea typeface="+mj-ea"/>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Insert Your Image</a:t>
            </a:r>
            <a:endParaRPr lang="ko-KR" altLang="en-US"/>
          </a:p>
        </p:txBody>
      </p:sp>
      <p:sp>
        <p:nvSpPr>
          <p:cNvPr id="4" name="Rectangle 3"/>
          <p:cNvSpPr/>
          <p:nvPr userDrawn="1"/>
        </p:nvSpPr>
        <p:spPr>
          <a:xfrm>
            <a:off x="728504" y="2956276"/>
            <a:ext cx="2592000" cy="7079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5" name="Rectangle 4"/>
          <p:cNvSpPr/>
          <p:nvPr userDrawn="1"/>
        </p:nvSpPr>
        <p:spPr>
          <a:xfrm>
            <a:off x="728056" y="5447872"/>
            <a:ext cx="2592000" cy="7079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6" name="Picture Placeholder 2"/>
          <p:cNvSpPr>
            <a:spLocks noGrp="1"/>
          </p:cNvSpPr>
          <p:nvPr>
            <p:ph type="pic" idx="11" hasCustomPrompt="1"/>
          </p:nvPr>
        </p:nvSpPr>
        <p:spPr>
          <a:xfrm>
            <a:off x="3444409" y="1562579"/>
            <a:ext cx="2592000" cy="139147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ea typeface="+mj-ea"/>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Insert Your Image</a:t>
            </a:r>
            <a:endParaRPr lang="ko-KR" altLang="en-US"/>
          </a:p>
        </p:txBody>
      </p:sp>
      <p:sp>
        <p:nvSpPr>
          <p:cNvPr id="7" name="Picture Placeholder 2"/>
          <p:cNvSpPr>
            <a:spLocks noGrp="1"/>
          </p:cNvSpPr>
          <p:nvPr>
            <p:ph type="pic" idx="12" hasCustomPrompt="1"/>
          </p:nvPr>
        </p:nvSpPr>
        <p:spPr>
          <a:xfrm>
            <a:off x="3443961" y="3816222"/>
            <a:ext cx="2592000" cy="163218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ea typeface="+mj-ea"/>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Insert Your Image</a:t>
            </a:r>
            <a:endParaRPr lang="ko-KR" altLang="en-US"/>
          </a:p>
        </p:txBody>
      </p:sp>
      <p:sp>
        <p:nvSpPr>
          <p:cNvPr id="8" name="Rectangle 7"/>
          <p:cNvSpPr/>
          <p:nvPr userDrawn="1"/>
        </p:nvSpPr>
        <p:spPr>
          <a:xfrm>
            <a:off x="3443961" y="2956276"/>
            <a:ext cx="2592000" cy="7079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9" name="Rectangle 8"/>
          <p:cNvSpPr/>
          <p:nvPr userDrawn="1"/>
        </p:nvSpPr>
        <p:spPr>
          <a:xfrm>
            <a:off x="3443513" y="5447872"/>
            <a:ext cx="2592000" cy="707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0" name="Picture Placeholder 2"/>
          <p:cNvSpPr>
            <a:spLocks noGrp="1"/>
          </p:cNvSpPr>
          <p:nvPr>
            <p:ph type="pic" idx="13" hasCustomPrompt="1"/>
          </p:nvPr>
        </p:nvSpPr>
        <p:spPr>
          <a:xfrm>
            <a:off x="6159867" y="1562579"/>
            <a:ext cx="2592000" cy="139147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ea typeface="+mj-ea"/>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Insert Your Image</a:t>
            </a:r>
            <a:endParaRPr lang="ko-KR" altLang="en-US"/>
          </a:p>
        </p:txBody>
      </p:sp>
      <p:sp>
        <p:nvSpPr>
          <p:cNvPr id="11" name="Picture Placeholder 2"/>
          <p:cNvSpPr>
            <a:spLocks noGrp="1"/>
          </p:cNvSpPr>
          <p:nvPr>
            <p:ph type="pic" idx="14" hasCustomPrompt="1"/>
          </p:nvPr>
        </p:nvSpPr>
        <p:spPr>
          <a:xfrm>
            <a:off x="6159419" y="3816222"/>
            <a:ext cx="2592000" cy="163218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ea typeface="+mj-ea"/>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Insert Your Image</a:t>
            </a:r>
            <a:endParaRPr lang="ko-KR" altLang="en-US"/>
          </a:p>
        </p:txBody>
      </p:sp>
      <p:sp>
        <p:nvSpPr>
          <p:cNvPr id="12" name="Rectangle 11"/>
          <p:cNvSpPr/>
          <p:nvPr userDrawn="1"/>
        </p:nvSpPr>
        <p:spPr>
          <a:xfrm>
            <a:off x="6159419" y="2956276"/>
            <a:ext cx="2592000" cy="7079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3" name="Rectangle 12"/>
          <p:cNvSpPr/>
          <p:nvPr userDrawn="1"/>
        </p:nvSpPr>
        <p:spPr>
          <a:xfrm>
            <a:off x="6158971" y="5447872"/>
            <a:ext cx="2592000" cy="70793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4" name="Picture Placeholder 2"/>
          <p:cNvSpPr>
            <a:spLocks noGrp="1"/>
          </p:cNvSpPr>
          <p:nvPr>
            <p:ph type="pic" idx="15" hasCustomPrompt="1"/>
          </p:nvPr>
        </p:nvSpPr>
        <p:spPr>
          <a:xfrm>
            <a:off x="8875325" y="1562579"/>
            <a:ext cx="2592000" cy="1391477"/>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ea typeface="+mj-ea"/>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Insert Your Image</a:t>
            </a:r>
            <a:endParaRPr lang="ko-KR" altLang="en-US"/>
          </a:p>
        </p:txBody>
      </p:sp>
      <p:sp>
        <p:nvSpPr>
          <p:cNvPr id="15" name="Picture Placeholder 2"/>
          <p:cNvSpPr>
            <a:spLocks noGrp="1"/>
          </p:cNvSpPr>
          <p:nvPr>
            <p:ph type="pic" idx="16" hasCustomPrompt="1"/>
          </p:nvPr>
        </p:nvSpPr>
        <p:spPr>
          <a:xfrm>
            <a:off x="8874877" y="3816222"/>
            <a:ext cx="2592000" cy="163218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ea typeface="+mj-ea"/>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a:t>Insert Your Image</a:t>
            </a:r>
            <a:endParaRPr lang="ko-KR" altLang="en-US"/>
          </a:p>
        </p:txBody>
      </p:sp>
      <p:sp>
        <p:nvSpPr>
          <p:cNvPr id="16" name="Rectangle 15"/>
          <p:cNvSpPr/>
          <p:nvPr userDrawn="1"/>
        </p:nvSpPr>
        <p:spPr>
          <a:xfrm>
            <a:off x="8874877" y="2956276"/>
            <a:ext cx="2592000" cy="7079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7" name="Rectangle 16"/>
          <p:cNvSpPr/>
          <p:nvPr userDrawn="1"/>
        </p:nvSpPr>
        <p:spPr>
          <a:xfrm>
            <a:off x="8874429" y="5447872"/>
            <a:ext cx="2592000" cy="70793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Tree>
    <p:extLst>
      <p:ext uri="{BB962C8B-B14F-4D97-AF65-F5344CB8AC3E}">
        <p14:creationId xmlns:p14="http://schemas.microsoft.com/office/powerpoint/2010/main" val="11149621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231904" y="3525012"/>
            <a:ext cx="6960096" cy="1440160"/>
          </a:xfrm>
          <a:prstGeom prst="rect">
            <a:avLst/>
          </a:prstGeom>
        </p:spPr>
        <p:txBody>
          <a:bodyPr anchor="ctr"/>
          <a:lstStyle>
            <a:lvl1pPr marL="0" indent="0" algn="l">
              <a:lnSpc>
                <a:spcPct val="100000"/>
              </a:lnSpc>
              <a:buNone/>
              <a:defRPr sz="4800" b="1" baseline="0">
                <a:solidFill>
                  <a:schemeClr val="tx1">
                    <a:lumMod val="75000"/>
                    <a:lumOff val="25000"/>
                  </a:schemeClr>
                </a:solidFill>
                <a:latin typeface="+mj-lt"/>
                <a:cs typeface="Arial" pitchFamily="34" charset="0"/>
              </a:defRPr>
            </a:lvl1pPr>
          </a:lstStyle>
          <a:p>
            <a:pPr lvl="0"/>
            <a:r>
              <a:rPr lang="en-US" altLang="ko-KR" sz="4800">
                <a:ea typeface="맑은 고딕" pitchFamily="50" charset="-127"/>
              </a:rPr>
              <a:t>FREE PPT TEMPLATES</a:t>
            </a:r>
            <a:endParaRPr lang="en-US" altLang="ko-KR"/>
          </a:p>
        </p:txBody>
      </p:sp>
      <p:sp>
        <p:nvSpPr>
          <p:cNvPr id="11" name="Text Placeholder 9"/>
          <p:cNvSpPr>
            <a:spLocks noGrp="1"/>
          </p:cNvSpPr>
          <p:nvPr>
            <p:ph type="body" sz="quarter" idx="11" hasCustomPrompt="1"/>
          </p:nvPr>
        </p:nvSpPr>
        <p:spPr>
          <a:xfrm>
            <a:off x="5231904" y="4965171"/>
            <a:ext cx="6959899" cy="672075"/>
          </a:xfrm>
          <a:prstGeom prst="rect">
            <a:avLst/>
          </a:prstGeom>
        </p:spPr>
        <p:txBody>
          <a:bodyPr anchor="ctr"/>
          <a:lstStyle>
            <a:lvl1pPr marL="0" indent="0" algn="l">
              <a:lnSpc>
                <a:spcPct val="100000"/>
              </a:lnSpc>
              <a:buNone/>
              <a:defRPr sz="1867" b="0" baseline="0">
                <a:solidFill>
                  <a:schemeClr val="tx1">
                    <a:lumMod val="75000"/>
                    <a:lumOff val="25000"/>
                  </a:schemeClr>
                </a:solidFill>
                <a:latin typeface="+mn-lt"/>
                <a:cs typeface="Arial" pitchFamily="34" charset="0"/>
              </a:defRPr>
            </a:lvl1pPr>
          </a:lstStyle>
          <a:p>
            <a:pPr lvl="0"/>
            <a:r>
              <a:rPr lang="en-US" altLang="ko-KR"/>
              <a:t>INSTERT THE TITLE OF YOUR </a:t>
            </a:r>
          </a:p>
          <a:p>
            <a:pPr lvl="0"/>
            <a:r>
              <a:rPr lang="en-US" altLang="ko-KR"/>
              <a:t>PRESENTATION HERE</a:t>
            </a:r>
            <a:endParaRPr lang="ko-KR" altLang="en-US"/>
          </a:p>
        </p:txBody>
      </p:sp>
    </p:spTree>
    <p:extLst>
      <p:ext uri="{BB962C8B-B14F-4D97-AF65-F5344CB8AC3E}">
        <p14:creationId xmlns:p14="http://schemas.microsoft.com/office/powerpoint/2010/main" val="9039343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3831910" y="208364"/>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4007280" y="4591521"/>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2623864" y="2922816"/>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814344" y="1073461"/>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5246112" y="190231"/>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7490941" y="3179621"/>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7284210" y="981533"/>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6384033" y="4494287"/>
            <a:ext cx="2116161" cy="201932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3006107" y="331184"/>
            <a:ext cx="6179787" cy="6195632"/>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mn-lt"/>
              </a:endParaRPr>
            </a:p>
          </p:txBody>
        </p:sp>
      </p:grpSp>
      <p:sp>
        <p:nvSpPr>
          <p:cNvPr id="10" name="Text Placeholder 9"/>
          <p:cNvSpPr>
            <a:spLocks noGrp="1"/>
          </p:cNvSpPr>
          <p:nvPr>
            <p:ph type="body" sz="quarter" idx="10" hasCustomPrompt="1"/>
          </p:nvPr>
        </p:nvSpPr>
        <p:spPr>
          <a:xfrm>
            <a:off x="4271798" y="2802137"/>
            <a:ext cx="3648404" cy="768084"/>
          </a:xfrm>
          <a:prstGeom prst="rect">
            <a:avLst/>
          </a:prstGeom>
        </p:spPr>
        <p:txBody>
          <a:bodyPr anchor="ctr"/>
          <a:lstStyle>
            <a:lvl1pPr marL="0" indent="0" algn="ctr">
              <a:buNone/>
              <a:defRPr sz="4800" b="1" baseline="0">
                <a:solidFill>
                  <a:schemeClr val="tx1">
                    <a:lumMod val="75000"/>
                    <a:lumOff val="25000"/>
                  </a:schemeClr>
                </a:solidFill>
                <a:latin typeface="+mj-lt"/>
                <a:cs typeface="Arial" pitchFamily="34" charset="0"/>
              </a:defRPr>
            </a:lvl1pPr>
          </a:lstStyle>
          <a:p>
            <a:pPr lvl="0"/>
            <a:r>
              <a:rPr lang="en-US" altLang="ko-KR"/>
              <a:t>Thank you</a:t>
            </a:r>
          </a:p>
        </p:txBody>
      </p:sp>
      <p:sp>
        <p:nvSpPr>
          <p:cNvPr id="11" name="Text Placeholder 9"/>
          <p:cNvSpPr>
            <a:spLocks noGrp="1"/>
          </p:cNvSpPr>
          <p:nvPr>
            <p:ph type="body" sz="quarter" idx="11" hasCustomPrompt="1"/>
          </p:nvPr>
        </p:nvSpPr>
        <p:spPr>
          <a:xfrm>
            <a:off x="4271601" y="3570221"/>
            <a:ext cx="3648404" cy="576064"/>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a:t>Insert the title</a:t>
            </a:r>
          </a:p>
          <a:p>
            <a:pPr lvl="0"/>
            <a:r>
              <a:rPr lang="en-US" altLang="ko-KR"/>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30480"/>
            <a:ext cx="2116161" cy="201932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320469" y="4833056"/>
            <a:ext cx="1876544" cy="202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449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618400" y="2973837"/>
            <a:ext cx="6573600" cy="631435"/>
          </a:xfrm>
          <a:prstGeom prst="rect">
            <a:avLst/>
          </a:prstGeom>
        </p:spPr>
        <p:txBody>
          <a:bodyPr anchor="ctr"/>
          <a:lstStyle>
            <a:lvl1pPr marL="0" indent="0" algn="l">
              <a:buNone/>
              <a:defRPr sz="480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5618400" y="3605272"/>
            <a:ext cx="6573600"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175786" y="4869161"/>
            <a:ext cx="1351860" cy="13553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327915" y="1267653"/>
            <a:ext cx="864096" cy="8663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15413" y="559757"/>
            <a:ext cx="589523" cy="5910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0800523" y="2372267"/>
            <a:ext cx="480053" cy="48128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487488" y="1700810"/>
            <a:ext cx="3447541" cy="3456381"/>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0224459" y="4771745"/>
            <a:ext cx="1967541" cy="21231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10969139" y="-68703"/>
            <a:ext cx="1173107" cy="126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751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1E88B-7D89-4B00-B28E-A651C52617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D5807884-DA49-483A-A283-C65EB4BDB5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A594D5-6F26-445A-942E-7AEF8871D6F3}"/>
              </a:ext>
            </a:extLst>
          </p:cNvPr>
          <p:cNvSpPr>
            <a:spLocks noGrp="1"/>
          </p:cNvSpPr>
          <p:nvPr>
            <p:ph type="dt" sz="half" idx="10"/>
          </p:nvPr>
        </p:nvSpPr>
        <p:spPr/>
        <p:txBody>
          <a:bodyPr/>
          <a:lstStyle/>
          <a:p>
            <a:fld id="{77C345BF-9D73-40E4-93AE-7CE9B334FD49}" type="datetimeFigureOut">
              <a:rPr lang="en-MY" smtClean="0"/>
              <a:t>26/01/2021</a:t>
            </a:fld>
            <a:endParaRPr lang="en-MY"/>
          </a:p>
        </p:txBody>
      </p:sp>
      <p:sp>
        <p:nvSpPr>
          <p:cNvPr id="5" name="Footer Placeholder 4">
            <a:extLst>
              <a:ext uri="{FF2B5EF4-FFF2-40B4-BE49-F238E27FC236}">
                <a16:creationId xmlns:a16="http://schemas.microsoft.com/office/drawing/2014/main" id="{90664AA2-15FD-4C39-A3E7-9BE43CC9839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D26B925-2554-490C-91BC-90E39FC4FECA}"/>
              </a:ext>
            </a:extLst>
          </p:cNvPr>
          <p:cNvSpPr>
            <a:spLocks noGrp="1"/>
          </p:cNvSpPr>
          <p:nvPr>
            <p:ph type="sldNum" sz="quarter" idx="12"/>
          </p:nvPr>
        </p:nvSpPr>
        <p:spPr/>
        <p:txBody>
          <a:bodyPr/>
          <a:lstStyle/>
          <a:p>
            <a:fld id="{B1801D23-E8F0-45D3-AAB8-58C4CFBB7B83}" type="slidenum">
              <a:rPr lang="en-MY" smtClean="0"/>
              <a:t>‹#›</a:t>
            </a:fld>
            <a:endParaRPr lang="en-MY"/>
          </a:p>
        </p:txBody>
      </p:sp>
    </p:spTree>
    <p:extLst>
      <p:ext uri="{BB962C8B-B14F-4D97-AF65-F5344CB8AC3E}">
        <p14:creationId xmlns:p14="http://schemas.microsoft.com/office/powerpoint/2010/main" val="3645447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5B317-4ECD-47D6-9A40-C6354B6FCAD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973CD9A-0FBC-4B9C-AD08-51ED4CB49E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B7DB0377-7423-46DD-91EA-FA0BB910E9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41BC7EE5-15D8-43EA-9652-3A99CEC059BD}"/>
              </a:ext>
            </a:extLst>
          </p:cNvPr>
          <p:cNvSpPr>
            <a:spLocks noGrp="1"/>
          </p:cNvSpPr>
          <p:nvPr>
            <p:ph type="dt" sz="half" idx="10"/>
          </p:nvPr>
        </p:nvSpPr>
        <p:spPr/>
        <p:txBody>
          <a:bodyPr/>
          <a:lstStyle/>
          <a:p>
            <a:fld id="{77C345BF-9D73-40E4-93AE-7CE9B334FD49}" type="datetimeFigureOut">
              <a:rPr lang="en-MY" smtClean="0"/>
              <a:t>26/01/2021</a:t>
            </a:fld>
            <a:endParaRPr lang="en-MY"/>
          </a:p>
        </p:txBody>
      </p:sp>
      <p:sp>
        <p:nvSpPr>
          <p:cNvPr id="6" name="Footer Placeholder 5">
            <a:extLst>
              <a:ext uri="{FF2B5EF4-FFF2-40B4-BE49-F238E27FC236}">
                <a16:creationId xmlns:a16="http://schemas.microsoft.com/office/drawing/2014/main" id="{B89B2076-66A9-460A-96CA-2ED69844C46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9CFF4870-EEE7-4451-B3C7-34A641240E72}"/>
              </a:ext>
            </a:extLst>
          </p:cNvPr>
          <p:cNvSpPr>
            <a:spLocks noGrp="1"/>
          </p:cNvSpPr>
          <p:nvPr>
            <p:ph type="sldNum" sz="quarter" idx="12"/>
          </p:nvPr>
        </p:nvSpPr>
        <p:spPr/>
        <p:txBody>
          <a:bodyPr/>
          <a:lstStyle/>
          <a:p>
            <a:fld id="{B1801D23-E8F0-45D3-AAB8-58C4CFBB7B83}" type="slidenum">
              <a:rPr lang="en-MY" smtClean="0"/>
              <a:t>‹#›</a:t>
            </a:fld>
            <a:endParaRPr lang="en-MY"/>
          </a:p>
        </p:txBody>
      </p:sp>
    </p:spTree>
    <p:extLst>
      <p:ext uri="{BB962C8B-B14F-4D97-AF65-F5344CB8AC3E}">
        <p14:creationId xmlns:p14="http://schemas.microsoft.com/office/powerpoint/2010/main" val="2324455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2CF42-FF9A-4293-8AD4-624E3AB433E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EB4C1D51-98D8-4209-B435-9D27AB9424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A767DE-8F86-4FFC-A220-FF5713D1C9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D456B088-DF05-40E4-BCCF-7CF7BF42AC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263BDF-8AC5-4B5E-AB5D-71DFFC675D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72AE8DE6-884A-4C43-85FB-8A3F3254C398}"/>
              </a:ext>
            </a:extLst>
          </p:cNvPr>
          <p:cNvSpPr>
            <a:spLocks noGrp="1"/>
          </p:cNvSpPr>
          <p:nvPr>
            <p:ph type="dt" sz="half" idx="10"/>
          </p:nvPr>
        </p:nvSpPr>
        <p:spPr/>
        <p:txBody>
          <a:bodyPr/>
          <a:lstStyle/>
          <a:p>
            <a:fld id="{77C345BF-9D73-40E4-93AE-7CE9B334FD49}" type="datetimeFigureOut">
              <a:rPr lang="en-MY" smtClean="0"/>
              <a:t>26/01/2021</a:t>
            </a:fld>
            <a:endParaRPr lang="en-MY"/>
          </a:p>
        </p:txBody>
      </p:sp>
      <p:sp>
        <p:nvSpPr>
          <p:cNvPr id="8" name="Footer Placeholder 7">
            <a:extLst>
              <a:ext uri="{FF2B5EF4-FFF2-40B4-BE49-F238E27FC236}">
                <a16:creationId xmlns:a16="http://schemas.microsoft.com/office/drawing/2014/main" id="{25216E56-A616-4348-9CC1-31169F2C177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1DA82FD8-C3E8-4C06-BAAD-DECA67F682CA}"/>
              </a:ext>
            </a:extLst>
          </p:cNvPr>
          <p:cNvSpPr>
            <a:spLocks noGrp="1"/>
          </p:cNvSpPr>
          <p:nvPr>
            <p:ph type="sldNum" sz="quarter" idx="12"/>
          </p:nvPr>
        </p:nvSpPr>
        <p:spPr/>
        <p:txBody>
          <a:bodyPr/>
          <a:lstStyle/>
          <a:p>
            <a:fld id="{B1801D23-E8F0-45D3-AAB8-58C4CFBB7B83}" type="slidenum">
              <a:rPr lang="en-MY" smtClean="0"/>
              <a:t>‹#›</a:t>
            </a:fld>
            <a:endParaRPr lang="en-MY"/>
          </a:p>
        </p:txBody>
      </p:sp>
    </p:spTree>
    <p:extLst>
      <p:ext uri="{BB962C8B-B14F-4D97-AF65-F5344CB8AC3E}">
        <p14:creationId xmlns:p14="http://schemas.microsoft.com/office/powerpoint/2010/main" val="1919081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B191E-89AA-46AB-90A7-7CD2C65B2B40}"/>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4AC8EF5E-59CE-4CFA-A970-94CDBB952028}"/>
              </a:ext>
            </a:extLst>
          </p:cNvPr>
          <p:cNvSpPr>
            <a:spLocks noGrp="1"/>
          </p:cNvSpPr>
          <p:nvPr>
            <p:ph type="dt" sz="half" idx="10"/>
          </p:nvPr>
        </p:nvSpPr>
        <p:spPr/>
        <p:txBody>
          <a:bodyPr/>
          <a:lstStyle/>
          <a:p>
            <a:fld id="{77C345BF-9D73-40E4-93AE-7CE9B334FD49}" type="datetimeFigureOut">
              <a:rPr lang="en-MY" smtClean="0"/>
              <a:t>26/01/2021</a:t>
            </a:fld>
            <a:endParaRPr lang="en-MY"/>
          </a:p>
        </p:txBody>
      </p:sp>
      <p:sp>
        <p:nvSpPr>
          <p:cNvPr id="4" name="Footer Placeholder 3">
            <a:extLst>
              <a:ext uri="{FF2B5EF4-FFF2-40B4-BE49-F238E27FC236}">
                <a16:creationId xmlns:a16="http://schemas.microsoft.com/office/drawing/2014/main" id="{DF7585A3-8185-42D0-B053-E13F99DF935F}"/>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53EB31A8-948B-431A-9E3C-B49B6A4BE564}"/>
              </a:ext>
            </a:extLst>
          </p:cNvPr>
          <p:cNvSpPr>
            <a:spLocks noGrp="1"/>
          </p:cNvSpPr>
          <p:nvPr>
            <p:ph type="sldNum" sz="quarter" idx="12"/>
          </p:nvPr>
        </p:nvSpPr>
        <p:spPr/>
        <p:txBody>
          <a:bodyPr/>
          <a:lstStyle/>
          <a:p>
            <a:fld id="{B1801D23-E8F0-45D3-AAB8-58C4CFBB7B83}" type="slidenum">
              <a:rPr lang="en-MY" smtClean="0"/>
              <a:t>‹#›</a:t>
            </a:fld>
            <a:endParaRPr lang="en-MY"/>
          </a:p>
        </p:txBody>
      </p:sp>
    </p:spTree>
    <p:extLst>
      <p:ext uri="{BB962C8B-B14F-4D97-AF65-F5344CB8AC3E}">
        <p14:creationId xmlns:p14="http://schemas.microsoft.com/office/powerpoint/2010/main" val="3860503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3222BE-6D6A-40CA-BB4D-A4FBB4AAB505}"/>
              </a:ext>
            </a:extLst>
          </p:cNvPr>
          <p:cNvSpPr>
            <a:spLocks noGrp="1"/>
          </p:cNvSpPr>
          <p:nvPr>
            <p:ph type="dt" sz="half" idx="10"/>
          </p:nvPr>
        </p:nvSpPr>
        <p:spPr/>
        <p:txBody>
          <a:bodyPr/>
          <a:lstStyle/>
          <a:p>
            <a:fld id="{77C345BF-9D73-40E4-93AE-7CE9B334FD49}" type="datetimeFigureOut">
              <a:rPr lang="en-MY" smtClean="0"/>
              <a:t>26/01/2021</a:t>
            </a:fld>
            <a:endParaRPr lang="en-MY"/>
          </a:p>
        </p:txBody>
      </p:sp>
      <p:sp>
        <p:nvSpPr>
          <p:cNvPr id="3" name="Footer Placeholder 2">
            <a:extLst>
              <a:ext uri="{FF2B5EF4-FFF2-40B4-BE49-F238E27FC236}">
                <a16:creationId xmlns:a16="http://schemas.microsoft.com/office/drawing/2014/main" id="{645CFF7E-7E19-43F6-8B32-11036C5CC59B}"/>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18F14D68-536A-48B1-BE05-2746CE9FA636}"/>
              </a:ext>
            </a:extLst>
          </p:cNvPr>
          <p:cNvSpPr>
            <a:spLocks noGrp="1"/>
          </p:cNvSpPr>
          <p:nvPr>
            <p:ph type="sldNum" sz="quarter" idx="12"/>
          </p:nvPr>
        </p:nvSpPr>
        <p:spPr/>
        <p:txBody>
          <a:bodyPr/>
          <a:lstStyle/>
          <a:p>
            <a:fld id="{B1801D23-E8F0-45D3-AAB8-58C4CFBB7B83}" type="slidenum">
              <a:rPr lang="en-MY" smtClean="0"/>
              <a:t>‹#›</a:t>
            </a:fld>
            <a:endParaRPr lang="en-MY"/>
          </a:p>
        </p:txBody>
      </p:sp>
    </p:spTree>
    <p:extLst>
      <p:ext uri="{BB962C8B-B14F-4D97-AF65-F5344CB8AC3E}">
        <p14:creationId xmlns:p14="http://schemas.microsoft.com/office/powerpoint/2010/main" val="792105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30D9-BD35-4F83-B5A7-955D6F150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A3C8036-6E8D-417D-9371-5346BD0A03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7D1D0E95-102B-4C53-9B7B-4430DAB9F3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6EB2F-A059-403A-A1D2-C8B08EFC33B3}"/>
              </a:ext>
            </a:extLst>
          </p:cNvPr>
          <p:cNvSpPr>
            <a:spLocks noGrp="1"/>
          </p:cNvSpPr>
          <p:nvPr>
            <p:ph type="dt" sz="half" idx="10"/>
          </p:nvPr>
        </p:nvSpPr>
        <p:spPr/>
        <p:txBody>
          <a:bodyPr/>
          <a:lstStyle/>
          <a:p>
            <a:fld id="{77C345BF-9D73-40E4-93AE-7CE9B334FD49}" type="datetimeFigureOut">
              <a:rPr lang="en-MY" smtClean="0"/>
              <a:t>26/01/2021</a:t>
            </a:fld>
            <a:endParaRPr lang="en-MY"/>
          </a:p>
        </p:txBody>
      </p:sp>
      <p:sp>
        <p:nvSpPr>
          <p:cNvPr id="6" name="Footer Placeholder 5">
            <a:extLst>
              <a:ext uri="{FF2B5EF4-FFF2-40B4-BE49-F238E27FC236}">
                <a16:creationId xmlns:a16="http://schemas.microsoft.com/office/drawing/2014/main" id="{317A7C6D-74AD-4AE0-8914-A6F41B60F7E8}"/>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6B32812A-57A9-4D0D-A348-B5513BB39CAD}"/>
              </a:ext>
            </a:extLst>
          </p:cNvPr>
          <p:cNvSpPr>
            <a:spLocks noGrp="1"/>
          </p:cNvSpPr>
          <p:nvPr>
            <p:ph type="sldNum" sz="quarter" idx="12"/>
          </p:nvPr>
        </p:nvSpPr>
        <p:spPr/>
        <p:txBody>
          <a:bodyPr/>
          <a:lstStyle/>
          <a:p>
            <a:fld id="{B1801D23-E8F0-45D3-AAB8-58C4CFBB7B83}" type="slidenum">
              <a:rPr lang="en-MY" smtClean="0"/>
              <a:t>‹#›</a:t>
            </a:fld>
            <a:endParaRPr lang="en-MY"/>
          </a:p>
        </p:txBody>
      </p:sp>
    </p:spTree>
    <p:extLst>
      <p:ext uri="{BB962C8B-B14F-4D97-AF65-F5344CB8AC3E}">
        <p14:creationId xmlns:p14="http://schemas.microsoft.com/office/powerpoint/2010/main" val="1135442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C3BB-EF57-41E2-BFD1-18760790A4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C8C0524B-3588-4757-839D-C2CEDA48C9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9D7C2BA2-1339-4778-9580-2EBD32B278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4A5025-4C89-4611-B3DE-A160480C28EE}"/>
              </a:ext>
            </a:extLst>
          </p:cNvPr>
          <p:cNvSpPr>
            <a:spLocks noGrp="1"/>
          </p:cNvSpPr>
          <p:nvPr>
            <p:ph type="dt" sz="half" idx="10"/>
          </p:nvPr>
        </p:nvSpPr>
        <p:spPr/>
        <p:txBody>
          <a:bodyPr/>
          <a:lstStyle/>
          <a:p>
            <a:fld id="{77C345BF-9D73-40E4-93AE-7CE9B334FD49}" type="datetimeFigureOut">
              <a:rPr lang="en-MY" smtClean="0"/>
              <a:t>26/01/2021</a:t>
            </a:fld>
            <a:endParaRPr lang="en-MY"/>
          </a:p>
        </p:txBody>
      </p:sp>
      <p:sp>
        <p:nvSpPr>
          <p:cNvPr id="6" name="Footer Placeholder 5">
            <a:extLst>
              <a:ext uri="{FF2B5EF4-FFF2-40B4-BE49-F238E27FC236}">
                <a16:creationId xmlns:a16="http://schemas.microsoft.com/office/drawing/2014/main" id="{7F84BAD6-E221-4CB4-B431-0BBFD893786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B77005B-6199-4877-8AE1-0939F4A8C008}"/>
              </a:ext>
            </a:extLst>
          </p:cNvPr>
          <p:cNvSpPr>
            <a:spLocks noGrp="1"/>
          </p:cNvSpPr>
          <p:nvPr>
            <p:ph type="sldNum" sz="quarter" idx="12"/>
          </p:nvPr>
        </p:nvSpPr>
        <p:spPr/>
        <p:txBody>
          <a:bodyPr/>
          <a:lstStyle/>
          <a:p>
            <a:fld id="{B1801D23-E8F0-45D3-AAB8-58C4CFBB7B83}" type="slidenum">
              <a:rPr lang="en-MY" smtClean="0"/>
              <a:t>‹#›</a:t>
            </a:fld>
            <a:endParaRPr lang="en-MY"/>
          </a:p>
        </p:txBody>
      </p:sp>
    </p:spTree>
    <p:extLst>
      <p:ext uri="{BB962C8B-B14F-4D97-AF65-F5344CB8AC3E}">
        <p14:creationId xmlns:p14="http://schemas.microsoft.com/office/powerpoint/2010/main" val="417660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0A5A21-FD39-4928-BCB1-BD2F169885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E61AC4C1-172A-4FC5-BD5C-F44DE357F3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5D1DF028-3A80-4430-B7BC-F9343D5F8E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C345BF-9D73-40E4-93AE-7CE9B334FD49}" type="datetimeFigureOut">
              <a:rPr lang="en-MY" smtClean="0"/>
              <a:t>26/01/2021</a:t>
            </a:fld>
            <a:endParaRPr lang="en-MY"/>
          </a:p>
        </p:txBody>
      </p:sp>
      <p:sp>
        <p:nvSpPr>
          <p:cNvPr id="5" name="Footer Placeholder 4">
            <a:extLst>
              <a:ext uri="{FF2B5EF4-FFF2-40B4-BE49-F238E27FC236}">
                <a16:creationId xmlns:a16="http://schemas.microsoft.com/office/drawing/2014/main" id="{F6D40A68-1F57-4FC1-8EDB-5C9E4A7BC4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991C8FB-EC85-40B1-8DCF-068B8769D5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801D23-E8F0-45D3-AAB8-58C4CFBB7B83}" type="slidenum">
              <a:rPr lang="en-MY" smtClean="0"/>
              <a:t>‹#›</a:t>
            </a:fld>
            <a:endParaRPr lang="en-MY"/>
          </a:p>
        </p:txBody>
      </p:sp>
    </p:spTree>
    <p:extLst>
      <p:ext uri="{BB962C8B-B14F-4D97-AF65-F5344CB8AC3E}">
        <p14:creationId xmlns:p14="http://schemas.microsoft.com/office/powerpoint/2010/main" val="2237404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85631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394557"/>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635202"/>
      </p:ext>
    </p:extLst>
  </p:cSld>
  <p:clrMap bg1="lt1" tx1="dk1" bg2="lt2" tx2="dk2" accent1="accent1" accent2="accent2" accent3="accent3" accent4="accent4" accent5="accent5" accent6="accent6" hlink="hlink" folHlink="folHlink"/>
  <p:sldLayoutIdLst>
    <p:sldLayoutId id="2147483681" r:id="rId1"/>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3.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lnSpcReduction="10000"/>
          </a:bodyPr>
          <a:lstStyle/>
          <a:p>
            <a:pPr lvl="0"/>
            <a:r>
              <a:rPr lang="en-US" altLang="ko-KR">
                <a:ea typeface="맑은 고딕" pitchFamily="50" charset="-127"/>
              </a:rPr>
              <a:t>Company New Project Location Detector</a:t>
            </a:r>
            <a:endParaRPr lang="en-US" altLang="ko-KR"/>
          </a:p>
        </p:txBody>
      </p:sp>
      <p:sp>
        <p:nvSpPr>
          <p:cNvPr id="4" name="Text Placeholder 3"/>
          <p:cNvSpPr>
            <a:spLocks noGrp="1"/>
          </p:cNvSpPr>
          <p:nvPr>
            <p:ph type="body" sz="quarter" idx="11"/>
          </p:nvPr>
        </p:nvSpPr>
        <p:spPr/>
        <p:txBody>
          <a:bodyPr/>
          <a:lstStyle/>
          <a:p>
            <a:pPr>
              <a:spcBef>
                <a:spcPts val="0"/>
              </a:spcBef>
              <a:defRPr/>
            </a:pPr>
            <a:r>
              <a:rPr lang="en-MY">
                <a:cs typeface="Calibri Light"/>
              </a:rPr>
              <a:t>IMPOSTER MIND</a:t>
            </a:r>
            <a:endParaRPr lang="en-US" altLang="ko-KR" b="1"/>
          </a:p>
        </p:txBody>
      </p:sp>
      <p:pic>
        <p:nvPicPr>
          <p:cNvPr id="1026" name="Picture 2" descr="About Us - Hilti Malaysia">
            <a:extLst>
              <a:ext uri="{FF2B5EF4-FFF2-40B4-BE49-F238E27FC236}">
                <a16:creationId xmlns:a16="http://schemas.microsoft.com/office/drawing/2014/main" id="{1B479280-5FEF-4A8C-B6F2-0DB93FA75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0222" y="1294695"/>
            <a:ext cx="3297954" cy="7747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iversiti Putra Malaysia | MYSUN Campus">
            <a:extLst>
              <a:ext uri="{FF2B5EF4-FFF2-40B4-BE49-F238E27FC236}">
                <a16:creationId xmlns:a16="http://schemas.microsoft.com/office/drawing/2014/main" id="{037360E9-66E5-4020-BCE8-DAEBFE27B1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396" b="25650"/>
          <a:stretch/>
        </p:blipFill>
        <p:spPr bwMode="auto">
          <a:xfrm>
            <a:off x="4564848" y="829994"/>
            <a:ext cx="3086805" cy="160371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6D2CD7DF-9E01-4833-A584-F0267BDA3342}"/>
              </a:ext>
            </a:extLst>
          </p:cNvPr>
          <p:cNvGrpSpPr/>
          <p:nvPr/>
        </p:nvGrpSpPr>
        <p:grpSpPr>
          <a:xfrm>
            <a:off x="5102277" y="3525012"/>
            <a:ext cx="129390" cy="1440160"/>
            <a:chOff x="3424672" y="2643758"/>
            <a:chExt cx="283232" cy="1584176"/>
          </a:xfrm>
        </p:grpSpPr>
        <p:sp>
          <p:nvSpPr>
            <p:cNvPr id="26" name="Rectangle 25">
              <a:extLst>
                <a:ext uri="{FF2B5EF4-FFF2-40B4-BE49-F238E27FC236}">
                  <a16:creationId xmlns:a16="http://schemas.microsoft.com/office/drawing/2014/main" id="{6EEA735D-5432-4E66-97E5-75A64DB35852}"/>
                </a:ext>
              </a:extLst>
            </p:cNvPr>
            <p:cNvSpPr/>
            <p:nvPr userDrawn="1"/>
          </p:nvSpPr>
          <p:spPr>
            <a:xfrm>
              <a:off x="3635896" y="2643758"/>
              <a:ext cx="72008" cy="1584176"/>
            </a:xfrm>
            <a:prstGeom prst="rect">
              <a:avLst/>
            </a:prstGeom>
            <a:solidFill>
              <a:srgbClr val="F8B2A3"/>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27" name="Rectangle 26">
              <a:extLst>
                <a:ext uri="{FF2B5EF4-FFF2-40B4-BE49-F238E27FC236}">
                  <a16:creationId xmlns:a16="http://schemas.microsoft.com/office/drawing/2014/main" id="{F903613D-C9C7-4ACE-9B70-ADED94C2C2B3}"/>
                </a:ext>
              </a:extLst>
            </p:cNvPr>
            <p:cNvSpPr/>
            <p:nvPr userDrawn="1"/>
          </p:nvSpPr>
          <p:spPr>
            <a:xfrm>
              <a:off x="3565490" y="2643758"/>
              <a:ext cx="72007" cy="1584176"/>
            </a:xfrm>
            <a:prstGeom prst="rect">
              <a:avLst/>
            </a:prstGeom>
            <a:solidFill>
              <a:srgbClr val="9AD3E9"/>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28" name="Rectangle 27">
              <a:extLst>
                <a:ext uri="{FF2B5EF4-FFF2-40B4-BE49-F238E27FC236}">
                  <a16:creationId xmlns:a16="http://schemas.microsoft.com/office/drawing/2014/main" id="{67CE2AE8-A8DC-4D7A-B1AA-FCCCC315DD2C}"/>
                </a:ext>
              </a:extLst>
            </p:cNvPr>
            <p:cNvSpPr/>
            <p:nvPr userDrawn="1"/>
          </p:nvSpPr>
          <p:spPr>
            <a:xfrm>
              <a:off x="3495081" y="2643758"/>
              <a:ext cx="72007" cy="1584176"/>
            </a:xfrm>
            <a:prstGeom prst="rect">
              <a:avLst/>
            </a:prstGeom>
            <a:solidFill>
              <a:srgbClr val="98DFBB"/>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sp>
          <p:nvSpPr>
            <p:cNvPr id="29" name="Rectangle 28">
              <a:extLst>
                <a:ext uri="{FF2B5EF4-FFF2-40B4-BE49-F238E27FC236}">
                  <a16:creationId xmlns:a16="http://schemas.microsoft.com/office/drawing/2014/main" id="{A0489B35-2884-4F19-A129-DE12297661F6}"/>
                </a:ext>
              </a:extLst>
            </p:cNvPr>
            <p:cNvSpPr/>
            <p:nvPr userDrawn="1"/>
          </p:nvSpPr>
          <p:spPr>
            <a:xfrm>
              <a:off x="3424672" y="2643758"/>
              <a:ext cx="72008" cy="1584176"/>
            </a:xfrm>
            <a:prstGeom prst="rect">
              <a:avLst/>
            </a:prstGeom>
            <a:solidFill>
              <a:srgbClr val="A4B4EA"/>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prstClr val="white"/>
                </a:solidFill>
                <a:effectLst/>
                <a:uLnTx/>
                <a:uFillTx/>
                <a:latin typeface="Arial"/>
                <a:cs typeface="+mn-cs"/>
              </a:endParaRPr>
            </a:p>
          </p:txBody>
        </p:sp>
      </p:gr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2F5407-8C8D-47DD-BB61-248CBAD86FCB}"/>
              </a:ext>
            </a:extLst>
          </p:cNvPr>
          <p:cNvSpPr>
            <a:spLocks noGrp="1"/>
          </p:cNvSpPr>
          <p:nvPr>
            <p:ph type="body" sz="quarter" idx="10"/>
          </p:nvPr>
        </p:nvSpPr>
        <p:spPr>
          <a:xfrm>
            <a:off x="0" y="234978"/>
            <a:ext cx="12192000" cy="768085"/>
          </a:xfrm>
        </p:spPr>
        <p:txBody>
          <a:bodyPr/>
          <a:lstStyle/>
          <a:p>
            <a:r>
              <a:rPr lang="en-MY" dirty="0"/>
              <a:t>Component Diagram</a:t>
            </a:r>
          </a:p>
        </p:txBody>
      </p:sp>
      <p:sp>
        <p:nvSpPr>
          <p:cNvPr id="3" name="Text Placeholder 2">
            <a:extLst>
              <a:ext uri="{FF2B5EF4-FFF2-40B4-BE49-F238E27FC236}">
                <a16:creationId xmlns:a16="http://schemas.microsoft.com/office/drawing/2014/main" id="{4DAE977E-66E1-4EDD-819A-E91C6D3AB240}"/>
              </a:ext>
            </a:extLst>
          </p:cNvPr>
          <p:cNvSpPr>
            <a:spLocks noGrp="1"/>
          </p:cNvSpPr>
          <p:nvPr>
            <p:ph type="body" sz="quarter" idx="11"/>
          </p:nvPr>
        </p:nvSpPr>
        <p:spPr>
          <a:xfrm>
            <a:off x="6654018" y="1551702"/>
            <a:ext cx="5101883" cy="4413000"/>
          </a:xfrm>
        </p:spPr>
        <p:txBody>
          <a:bodyPr/>
          <a:lstStyle/>
          <a:p>
            <a:pPr algn="l"/>
            <a:r>
              <a:rPr lang="en-MY" dirty="0"/>
              <a:t>The component diagram has </a:t>
            </a:r>
            <a:r>
              <a:rPr lang="en-MY" dirty="0" err="1"/>
              <a:t>AndroidSDK</a:t>
            </a:r>
            <a:r>
              <a:rPr lang="en-MY" dirty="0"/>
              <a:t>       Android to interact with Mobile Application       component. The Mobile Application component consists of user interfaces components such  as </a:t>
            </a:r>
            <a:r>
              <a:rPr lang="en-MY" dirty="0" err="1"/>
              <a:t>UserSignUp</a:t>
            </a:r>
            <a:r>
              <a:rPr lang="en-MY" dirty="0"/>
              <a:t>, </a:t>
            </a:r>
            <a:r>
              <a:rPr lang="en-MY" dirty="0" err="1"/>
              <a:t>UserSignIn</a:t>
            </a:r>
            <a:r>
              <a:rPr lang="en-MY" dirty="0"/>
              <a:t>, </a:t>
            </a:r>
            <a:r>
              <a:rPr lang="en-MY" dirty="0" err="1"/>
              <a:t>HomePage</a:t>
            </a:r>
            <a:r>
              <a:rPr lang="en-MY" dirty="0"/>
              <a:t>,        </a:t>
            </a:r>
            <a:r>
              <a:rPr lang="en-MY" dirty="0" err="1"/>
              <a:t>LocationPage</a:t>
            </a:r>
            <a:r>
              <a:rPr lang="en-MY" dirty="0"/>
              <a:t> and Notification. Location          Sensor component use GPS services to track user’s location. Vision Sensor has QR code    component to recognize users. Databases       involved include Location, User and Message.</a:t>
            </a:r>
          </a:p>
        </p:txBody>
      </p:sp>
      <p:pic>
        <p:nvPicPr>
          <p:cNvPr id="5" name="Picture 4">
            <a:extLst>
              <a:ext uri="{FF2B5EF4-FFF2-40B4-BE49-F238E27FC236}">
                <a16:creationId xmlns:a16="http://schemas.microsoft.com/office/drawing/2014/main" id="{12D339C7-4FAA-4E64-BDD8-50C592E22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58" y="974927"/>
            <a:ext cx="6121406" cy="5538415"/>
          </a:xfrm>
          <a:prstGeom prst="rect">
            <a:avLst/>
          </a:prstGeom>
        </p:spPr>
      </p:pic>
    </p:spTree>
    <p:extLst>
      <p:ext uri="{BB962C8B-B14F-4D97-AF65-F5344CB8AC3E}">
        <p14:creationId xmlns:p14="http://schemas.microsoft.com/office/powerpoint/2010/main" val="19985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85" y="164638"/>
            <a:ext cx="12192000" cy="768085"/>
          </a:xfrm>
        </p:spPr>
        <p:txBody>
          <a:bodyPr lIns="91440" tIns="45720" rIns="91440" bIns="45720" anchor="ctr"/>
          <a:lstStyle/>
          <a:p>
            <a:r>
              <a:rPr lang="en-US" altLang="ko-KR">
                <a:cs typeface="Arial"/>
              </a:rPr>
              <a:t>Business Model</a:t>
            </a:r>
            <a:endParaRPr lang="en-US" altLang="ko-KR"/>
          </a:p>
        </p:txBody>
      </p:sp>
      <p:grpSp>
        <p:nvGrpSpPr>
          <p:cNvPr id="4" name="Group 3"/>
          <p:cNvGrpSpPr/>
          <p:nvPr/>
        </p:nvGrpSpPr>
        <p:grpSpPr>
          <a:xfrm>
            <a:off x="6183137" y="2264067"/>
            <a:ext cx="1122152" cy="2348623"/>
            <a:chOff x="4630955" y="3880561"/>
            <a:chExt cx="914400" cy="1945207"/>
          </a:xfrm>
        </p:grpSpPr>
        <p:sp>
          <p:nvSpPr>
            <p:cNvPr id="5" name="Right Triangle 4"/>
            <p:cNvSpPr/>
            <p:nvPr/>
          </p:nvSpPr>
          <p:spPr>
            <a:xfrm>
              <a:off x="4630955" y="3880561"/>
              <a:ext cx="914400" cy="914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6" name="Right Triangle 5"/>
            <p:cNvSpPr/>
            <p:nvPr/>
          </p:nvSpPr>
          <p:spPr>
            <a:xfrm rot="5400000">
              <a:off x="4630955" y="4911368"/>
              <a:ext cx="914400" cy="9144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grpSp>
        <p:nvGrpSpPr>
          <p:cNvPr id="7" name="Group 6"/>
          <p:cNvGrpSpPr/>
          <p:nvPr/>
        </p:nvGrpSpPr>
        <p:grpSpPr>
          <a:xfrm rot="10800000">
            <a:off x="4810113" y="991337"/>
            <a:ext cx="1222741" cy="2375305"/>
            <a:chOff x="4630955" y="3880561"/>
            <a:chExt cx="914400" cy="1945207"/>
          </a:xfrm>
        </p:grpSpPr>
        <p:sp>
          <p:nvSpPr>
            <p:cNvPr id="8" name="Right Triangle 7"/>
            <p:cNvSpPr/>
            <p:nvPr/>
          </p:nvSpPr>
          <p:spPr>
            <a:xfrm>
              <a:off x="4630955" y="3880561"/>
              <a:ext cx="914400" cy="91440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9" name="Right Triangle 8"/>
            <p:cNvSpPr/>
            <p:nvPr/>
          </p:nvSpPr>
          <p:spPr>
            <a:xfrm rot="5400000">
              <a:off x="4630955" y="4911368"/>
              <a:ext cx="914400" cy="9144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grpSp>
        <p:nvGrpSpPr>
          <p:cNvPr id="10" name="Group 9"/>
          <p:cNvGrpSpPr/>
          <p:nvPr/>
        </p:nvGrpSpPr>
        <p:grpSpPr>
          <a:xfrm>
            <a:off x="1308295" y="1049424"/>
            <a:ext cx="3461475" cy="954107"/>
            <a:chOff x="3017859" y="4283314"/>
            <a:chExt cx="1890849" cy="715580"/>
          </a:xfrm>
        </p:grpSpPr>
        <p:sp>
          <p:nvSpPr>
            <p:cNvPr id="11" name="TextBox 10"/>
            <p:cNvSpPr txBox="1"/>
            <p:nvPr/>
          </p:nvSpPr>
          <p:spPr>
            <a:xfrm>
              <a:off x="3448194" y="4560313"/>
              <a:ext cx="1460514" cy="438581"/>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solidFill>
                    <a:schemeClr val="tx1">
                      <a:lumMod val="75000"/>
                      <a:lumOff val="25000"/>
                    </a:schemeClr>
                  </a:solidFill>
                  <a:cs typeface="Arial" pitchFamily="34" charset="0"/>
                </a:rPr>
                <a:t>Construction workers</a:t>
              </a:r>
            </a:p>
            <a:p>
              <a:pPr marL="285750" indent="-285750">
                <a:buFont typeface="Arial" panose="020B0604020202020204" pitchFamily="34" charset="0"/>
                <a:buChar char="•"/>
              </a:pPr>
              <a:r>
                <a:rPr lang="en-US" altLang="ko-KR" sz="1600" dirty="0">
                  <a:solidFill>
                    <a:schemeClr val="tx1">
                      <a:lumMod val="75000"/>
                      <a:lumOff val="25000"/>
                    </a:schemeClr>
                  </a:solidFill>
                  <a:cs typeface="Arial" pitchFamily="34" charset="0"/>
                </a:rPr>
                <a:t>Engineers</a:t>
              </a:r>
            </a:p>
          </p:txBody>
        </p:sp>
        <p:sp>
          <p:nvSpPr>
            <p:cNvPr id="12" name="TextBox 11"/>
            <p:cNvSpPr txBox="1"/>
            <p:nvPr/>
          </p:nvSpPr>
          <p:spPr>
            <a:xfrm>
              <a:off x="3017859" y="4283314"/>
              <a:ext cx="1870812" cy="253915"/>
            </a:xfrm>
            <a:prstGeom prst="rect">
              <a:avLst/>
            </a:prstGeom>
            <a:noFill/>
          </p:spPr>
          <p:txBody>
            <a:bodyPr wrap="square" rtlCol="0">
              <a:spAutoFit/>
            </a:bodyPr>
            <a:lstStyle/>
            <a:p>
              <a:pPr algn="r"/>
              <a:r>
                <a:rPr lang="en-US" altLang="ko-KR" sz="1600" b="1">
                  <a:solidFill>
                    <a:schemeClr val="tx1">
                      <a:lumMod val="75000"/>
                      <a:lumOff val="25000"/>
                    </a:schemeClr>
                  </a:solidFill>
                  <a:cs typeface="Arial" pitchFamily="34" charset="0"/>
                </a:rPr>
                <a:t>Target customers </a:t>
              </a:r>
            </a:p>
          </p:txBody>
        </p:sp>
      </p:grpSp>
      <p:grpSp>
        <p:nvGrpSpPr>
          <p:cNvPr id="13" name="Group 12"/>
          <p:cNvGrpSpPr/>
          <p:nvPr/>
        </p:nvGrpSpPr>
        <p:grpSpPr>
          <a:xfrm>
            <a:off x="7531954" y="4621811"/>
            <a:ext cx="4493279" cy="1938992"/>
            <a:chOff x="3017859" y="4283314"/>
            <a:chExt cx="1890849" cy="1454243"/>
          </a:xfrm>
        </p:grpSpPr>
        <p:sp>
          <p:nvSpPr>
            <p:cNvPr id="14" name="TextBox 13"/>
            <p:cNvSpPr txBox="1"/>
            <p:nvPr/>
          </p:nvSpPr>
          <p:spPr>
            <a:xfrm>
              <a:off x="3021856" y="4560313"/>
              <a:ext cx="1886852" cy="1177244"/>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The cost of this project business include :  </a:t>
              </a:r>
            </a:p>
            <a:p>
              <a:pPr marL="285750" indent="-285750">
                <a:buFont typeface="Arial" panose="020B0604020202020204" pitchFamily="34" charset="0"/>
                <a:buChar char="•"/>
              </a:pPr>
              <a:r>
                <a:rPr lang="en-US" altLang="ko-KR" sz="1600">
                  <a:solidFill>
                    <a:schemeClr val="tx1">
                      <a:lumMod val="75000"/>
                      <a:lumOff val="25000"/>
                    </a:schemeClr>
                  </a:solidFill>
                  <a:cs typeface="Arial" pitchFamily="34" charset="0"/>
                </a:rPr>
                <a:t>The marketing advertisement to attract user</a:t>
              </a:r>
            </a:p>
            <a:p>
              <a:pPr marL="285750" indent="-285750">
                <a:buFont typeface="Arial" panose="020B0604020202020204" pitchFamily="34" charset="0"/>
                <a:buChar char="•"/>
              </a:pPr>
              <a:r>
                <a:rPr lang="en-US" altLang="ko-KR" sz="1600">
                  <a:solidFill>
                    <a:schemeClr val="tx1">
                      <a:lumMod val="75000"/>
                      <a:lumOff val="25000"/>
                    </a:schemeClr>
                  </a:solidFill>
                  <a:cs typeface="Arial" pitchFamily="34" charset="0"/>
                </a:rPr>
                <a:t>The salaries of employers such as software engineer and designer.</a:t>
              </a:r>
            </a:p>
            <a:p>
              <a:pPr marL="285750" indent="-285750">
                <a:buFont typeface="Arial" panose="020B0604020202020204" pitchFamily="34" charset="0"/>
                <a:buChar char="•"/>
              </a:pPr>
              <a:r>
                <a:rPr lang="en-US" altLang="ko-KR" sz="1600">
                  <a:solidFill>
                    <a:schemeClr val="tx1">
                      <a:lumMod val="75000"/>
                      <a:lumOff val="25000"/>
                    </a:schemeClr>
                  </a:solidFill>
                  <a:cs typeface="Arial" pitchFamily="34" charset="0"/>
                </a:rPr>
                <a:t>The server and framework for this mobile application </a:t>
              </a:r>
            </a:p>
          </p:txBody>
        </p:sp>
        <p:sp>
          <p:nvSpPr>
            <p:cNvPr id="15" name="TextBox 14"/>
            <p:cNvSpPr txBox="1"/>
            <p:nvPr/>
          </p:nvSpPr>
          <p:spPr>
            <a:xfrm>
              <a:off x="3017859" y="4283314"/>
              <a:ext cx="1870812" cy="253915"/>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Cost structure </a:t>
              </a:r>
            </a:p>
          </p:txBody>
        </p:sp>
      </p:grpSp>
      <p:grpSp>
        <p:nvGrpSpPr>
          <p:cNvPr id="16" name="Group 15"/>
          <p:cNvGrpSpPr/>
          <p:nvPr/>
        </p:nvGrpSpPr>
        <p:grpSpPr>
          <a:xfrm>
            <a:off x="7305290" y="1162216"/>
            <a:ext cx="3484631" cy="1692772"/>
            <a:chOff x="3017859" y="4283313"/>
            <a:chExt cx="1934710" cy="1269578"/>
          </a:xfrm>
        </p:grpSpPr>
        <p:sp>
          <p:nvSpPr>
            <p:cNvPr id="17" name="TextBox 16"/>
            <p:cNvSpPr txBox="1"/>
            <p:nvPr/>
          </p:nvSpPr>
          <p:spPr>
            <a:xfrm>
              <a:off x="3021856" y="4560313"/>
              <a:ext cx="1930713" cy="992578"/>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The key activities of this business is :</a:t>
              </a:r>
            </a:p>
            <a:p>
              <a:pPr marL="285750" indent="-285750">
                <a:buFont typeface="Arial" panose="020B0604020202020204" pitchFamily="34" charset="0"/>
                <a:buChar char="•"/>
              </a:pPr>
              <a:r>
                <a:rPr lang="en-US" altLang="ko-KR" sz="1600">
                  <a:solidFill>
                    <a:schemeClr val="tx1">
                      <a:lumMod val="75000"/>
                      <a:lumOff val="25000"/>
                    </a:schemeClr>
                  </a:solidFill>
                  <a:cs typeface="Arial" pitchFamily="34" charset="0"/>
                </a:rPr>
                <a:t>To ease users in finding new company project sites</a:t>
              </a:r>
            </a:p>
            <a:p>
              <a:pPr marL="285750" indent="-285750">
                <a:buFont typeface="Arial" panose="020B0604020202020204" pitchFamily="34" charset="0"/>
                <a:buChar char="•"/>
              </a:pPr>
              <a:r>
                <a:rPr lang="en-US" altLang="ko-KR" sz="1600">
                  <a:solidFill>
                    <a:schemeClr val="tx1">
                      <a:lumMod val="75000"/>
                      <a:lumOff val="25000"/>
                    </a:schemeClr>
                  </a:solidFill>
                  <a:cs typeface="Arial" pitchFamily="34" charset="0"/>
                </a:rPr>
                <a:t>To shorten visiting cost of external user (outside worker)</a:t>
              </a:r>
            </a:p>
          </p:txBody>
        </p:sp>
        <p:sp>
          <p:nvSpPr>
            <p:cNvPr id="18" name="TextBox 17"/>
            <p:cNvSpPr txBox="1"/>
            <p:nvPr/>
          </p:nvSpPr>
          <p:spPr>
            <a:xfrm>
              <a:off x="3017859" y="4283313"/>
              <a:ext cx="1870812" cy="253915"/>
            </a:xfrm>
            <a:prstGeom prst="rect">
              <a:avLst/>
            </a:prstGeom>
            <a:noFill/>
          </p:spPr>
          <p:txBody>
            <a:bodyPr wrap="square" rtlCol="0">
              <a:spAutoFit/>
            </a:bodyPr>
            <a:lstStyle/>
            <a:p>
              <a:r>
                <a:rPr lang="en-US" altLang="ko-KR" sz="1600" b="1">
                  <a:solidFill>
                    <a:schemeClr val="tx1">
                      <a:lumMod val="75000"/>
                      <a:lumOff val="25000"/>
                    </a:schemeClr>
                  </a:solidFill>
                  <a:cs typeface="Arial" pitchFamily="34" charset="0"/>
                </a:rPr>
                <a:t>Key activities </a:t>
              </a:r>
            </a:p>
          </p:txBody>
        </p:sp>
      </p:grpSp>
      <p:grpSp>
        <p:nvGrpSpPr>
          <p:cNvPr id="19" name="Group 18"/>
          <p:cNvGrpSpPr/>
          <p:nvPr/>
        </p:nvGrpSpPr>
        <p:grpSpPr>
          <a:xfrm>
            <a:off x="561731" y="2187621"/>
            <a:ext cx="4032585" cy="2150453"/>
            <a:chOff x="3017859" y="4283314"/>
            <a:chExt cx="1870811" cy="1780409"/>
          </a:xfrm>
        </p:grpSpPr>
        <p:sp>
          <p:nvSpPr>
            <p:cNvPr id="20" name="TextBox 19"/>
            <p:cNvSpPr txBox="1"/>
            <p:nvPr/>
          </p:nvSpPr>
          <p:spPr>
            <a:xfrm>
              <a:off x="3300614" y="4560313"/>
              <a:ext cx="1588055" cy="1503410"/>
            </a:xfrm>
            <a:prstGeom prst="rect">
              <a:avLst/>
            </a:prstGeom>
            <a:noFill/>
          </p:spPr>
          <p:txBody>
            <a:bodyPr wrap="square" rtlCol="0">
              <a:spAutoFit/>
            </a:bodyPr>
            <a:lstStyle/>
            <a:p>
              <a:pPr marL="285750" indent="-285750">
                <a:buFont typeface="Arial" panose="020B0604020202020204" pitchFamily="34" charset="0"/>
                <a:buChar char="•"/>
              </a:pPr>
              <a:r>
                <a:rPr lang="en-US" altLang="ko-KR" sz="1600">
                  <a:solidFill>
                    <a:schemeClr val="tx1">
                      <a:lumMod val="75000"/>
                      <a:lumOff val="25000"/>
                    </a:schemeClr>
                  </a:solidFill>
                  <a:cs typeface="Arial" pitchFamily="34" charset="0"/>
                </a:rPr>
                <a:t>This project business operates databases that are very useful to contain information and location of places.</a:t>
              </a:r>
            </a:p>
            <a:p>
              <a:pPr marL="285750" indent="-285750">
                <a:buFont typeface="Arial" panose="020B0604020202020204" pitchFamily="34" charset="0"/>
                <a:buChar char="•"/>
              </a:pPr>
              <a:r>
                <a:rPr lang="en-US" altLang="ko-KR" sz="1600">
                  <a:solidFill>
                    <a:schemeClr val="tx1">
                      <a:lumMod val="75000"/>
                      <a:lumOff val="25000"/>
                    </a:schemeClr>
                  </a:solidFill>
                  <a:cs typeface="Arial" pitchFamily="34" charset="0"/>
                </a:rPr>
                <a:t>Branding and user communities are also the required resources of this project business. </a:t>
              </a:r>
            </a:p>
          </p:txBody>
        </p:sp>
        <p:sp>
          <p:nvSpPr>
            <p:cNvPr id="21" name="TextBox 20"/>
            <p:cNvSpPr txBox="1"/>
            <p:nvPr/>
          </p:nvSpPr>
          <p:spPr>
            <a:xfrm>
              <a:off x="3017859" y="4283314"/>
              <a:ext cx="1870811" cy="253915"/>
            </a:xfrm>
            <a:prstGeom prst="rect">
              <a:avLst/>
            </a:prstGeom>
            <a:noFill/>
          </p:spPr>
          <p:txBody>
            <a:bodyPr wrap="square" rtlCol="0">
              <a:spAutoFit/>
            </a:bodyPr>
            <a:lstStyle/>
            <a:p>
              <a:pPr algn="r"/>
              <a:r>
                <a:rPr lang="en-US" altLang="ko-KR" sz="1600" b="1">
                  <a:solidFill>
                    <a:schemeClr val="tx1">
                      <a:lumMod val="75000"/>
                      <a:lumOff val="25000"/>
                    </a:schemeClr>
                  </a:solidFill>
                  <a:cs typeface="Arial" pitchFamily="34" charset="0"/>
                </a:rPr>
                <a:t>Required resources </a:t>
              </a:r>
            </a:p>
          </p:txBody>
        </p:sp>
      </p:grpSp>
      <p:sp>
        <p:nvSpPr>
          <p:cNvPr id="26" name="TextBox 25"/>
          <p:cNvSpPr txBox="1"/>
          <p:nvPr/>
        </p:nvSpPr>
        <p:spPr>
          <a:xfrm>
            <a:off x="5337584" y="2148099"/>
            <a:ext cx="638573" cy="830997"/>
          </a:xfrm>
          <a:prstGeom prst="rect">
            <a:avLst/>
          </a:prstGeom>
          <a:noFill/>
        </p:spPr>
        <p:txBody>
          <a:bodyPr wrap="square" rtlCol="0">
            <a:spAutoFit/>
          </a:bodyPr>
          <a:lstStyle/>
          <a:p>
            <a:pPr algn="ctr"/>
            <a:r>
              <a:rPr lang="en-US" altLang="ko-KR" sz="4800" b="1">
                <a:solidFill>
                  <a:schemeClr val="bg1"/>
                </a:solidFill>
                <a:cs typeface="Arial" pitchFamily="34" charset="0"/>
              </a:rPr>
              <a:t>B</a:t>
            </a:r>
            <a:endParaRPr lang="ko-KR" altLang="en-US" sz="4800" b="1">
              <a:solidFill>
                <a:schemeClr val="bg1"/>
              </a:solidFill>
              <a:cs typeface="Arial" pitchFamily="34" charset="0"/>
            </a:endParaRPr>
          </a:p>
        </p:txBody>
      </p:sp>
      <p:sp>
        <p:nvSpPr>
          <p:cNvPr id="27" name="TextBox 26"/>
          <p:cNvSpPr txBox="1"/>
          <p:nvPr/>
        </p:nvSpPr>
        <p:spPr>
          <a:xfrm>
            <a:off x="6212027" y="3429000"/>
            <a:ext cx="586040" cy="830997"/>
          </a:xfrm>
          <a:prstGeom prst="rect">
            <a:avLst/>
          </a:prstGeom>
          <a:noFill/>
        </p:spPr>
        <p:txBody>
          <a:bodyPr wrap="square" rtlCol="0">
            <a:spAutoFit/>
          </a:bodyPr>
          <a:lstStyle/>
          <a:p>
            <a:pPr algn="ctr"/>
            <a:r>
              <a:rPr lang="en-US" altLang="ko-KR" sz="4800" b="1">
                <a:solidFill>
                  <a:schemeClr val="bg1"/>
                </a:solidFill>
                <a:cs typeface="Arial" pitchFamily="34" charset="0"/>
              </a:rPr>
              <a:t>D</a:t>
            </a:r>
            <a:endParaRPr lang="ko-KR" altLang="en-US" sz="4800" b="1">
              <a:solidFill>
                <a:schemeClr val="bg1"/>
              </a:solidFill>
              <a:cs typeface="Arial" pitchFamily="34" charset="0"/>
            </a:endParaRPr>
          </a:p>
        </p:txBody>
      </p:sp>
      <p:sp>
        <p:nvSpPr>
          <p:cNvPr id="28" name="TextBox 27"/>
          <p:cNvSpPr txBox="1"/>
          <p:nvPr/>
        </p:nvSpPr>
        <p:spPr>
          <a:xfrm>
            <a:off x="6191007" y="2568899"/>
            <a:ext cx="586040" cy="830997"/>
          </a:xfrm>
          <a:prstGeom prst="rect">
            <a:avLst/>
          </a:prstGeom>
          <a:noFill/>
        </p:spPr>
        <p:txBody>
          <a:bodyPr wrap="square" rtlCol="0">
            <a:spAutoFit/>
          </a:bodyPr>
          <a:lstStyle/>
          <a:p>
            <a:pPr algn="ctr"/>
            <a:r>
              <a:rPr lang="en-US" altLang="ko-KR" sz="4800" b="1">
                <a:solidFill>
                  <a:schemeClr val="bg1"/>
                </a:solidFill>
                <a:cs typeface="Arial" pitchFamily="34" charset="0"/>
              </a:rPr>
              <a:t>C</a:t>
            </a:r>
            <a:endParaRPr lang="ko-KR" altLang="en-US" sz="4800" b="1">
              <a:solidFill>
                <a:schemeClr val="bg1"/>
              </a:solidFill>
              <a:cs typeface="Arial" pitchFamily="34" charset="0"/>
            </a:endParaRPr>
          </a:p>
        </p:txBody>
      </p:sp>
      <p:sp>
        <p:nvSpPr>
          <p:cNvPr id="29" name="TextBox 28"/>
          <p:cNvSpPr txBox="1"/>
          <p:nvPr/>
        </p:nvSpPr>
        <p:spPr>
          <a:xfrm>
            <a:off x="5370292" y="1323168"/>
            <a:ext cx="638573" cy="830997"/>
          </a:xfrm>
          <a:prstGeom prst="rect">
            <a:avLst/>
          </a:prstGeom>
          <a:noFill/>
        </p:spPr>
        <p:txBody>
          <a:bodyPr wrap="square" rtlCol="0">
            <a:spAutoFit/>
          </a:bodyPr>
          <a:lstStyle/>
          <a:p>
            <a:pPr algn="ctr"/>
            <a:r>
              <a:rPr lang="en-US" altLang="ko-KR" sz="4800" b="1">
                <a:solidFill>
                  <a:schemeClr val="bg1"/>
                </a:solidFill>
                <a:cs typeface="Arial" pitchFamily="34" charset="0"/>
              </a:rPr>
              <a:t>A</a:t>
            </a:r>
            <a:endParaRPr lang="ko-KR" altLang="en-US" sz="4800" b="1">
              <a:solidFill>
                <a:schemeClr val="bg1"/>
              </a:solidFill>
              <a:cs typeface="Arial" pitchFamily="34" charset="0"/>
            </a:endParaRPr>
          </a:p>
        </p:txBody>
      </p:sp>
      <p:pic>
        <p:nvPicPr>
          <p:cNvPr id="30" name="Picture 29" descr="Icon&#10;&#10;Description automatically generated">
            <a:extLst>
              <a:ext uri="{FF2B5EF4-FFF2-40B4-BE49-F238E27FC236}">
                <a16:creationId xmlns:a16="http://schemas.microsoft.com/office/drawing/2014/main" id="{1914B92E-E26B-4E50-B83D-DD4C68FB7D4A}"/>
              </a:ext>
            </a:extLst>
          </p:cNvPr>
          <p:cNvPicPr>
            <a:picLocks noChangeAspect="1"/>
          </p:cNvPicPr>
          <p:nvPr/>
        </p:nvPicPr>
        <p:blipFill>
          <a:blip r:embed="rId2">
            <a:duotone>
              <a:prstClr val="black"/>
              <a:srgbClr val="D9C3A5">
                <a:tint val="50000"/>
                <a:satMod val="180000"/>
              </a:srgbClr>
            </a:duotone>
          </a:blip>
          <a:stretch>
            <a:fillRect/>
          </a:stretch>
        </p:blipFill>
        <p:spPr>
          <a:xfrm>
            <a:off x="4804971" y="4165480"/>
            <a:ext cx="1207584" cy="1162048"/>
          </a:xfrm>
          <a:prstGeom prst="rect">
            <a:avLst/>
          </a:prstGeom>
        </p:spPr>
      </p:pic>
      <p:pic>
        <p:nvPicPr>
          <p:cNvPr id="31" name="Picture 33" descr="A picture containing drawing&#10;&#10;Description automatically generated">
            <a:extLst>
              <a:ext uri="{FF2B5EF4-FFF2-40B4-BE49-F238E27FC236}">
                <a16:creationId xmlns:a16="http://schemas.microsoft.com/office/drawing/2014/main" id="{DE09A5A4-AC1A-4FE0-BA80-5CA9C37E9E88}"/>
              </a:ext>
            </a:extLst>
          </p:cNvPr>
          <p:cNvPicPr>
            <a:picLocks noChangeAspect="1"/>
          </p:cNvPicPr>
          <p:nvPr/>
        </p:nvPicPr>
        <p:blipFill>
          <a:blip r:embed="rId3"/>
          <a:stretch>
            <a:fillRect/>
          </a:stretch>
        </p:blipFill>
        <p:spPr>
          <a:xfrm>
            <a:off x="5035533" y="3970191"/>
            <a:ext cx="1284641" cy="1235279"/>
          </a:xfrm>
          <a:prstGeom prst="rect">
            <a:avLst/>
          </a:prstGeom>
        </p:spPr>
      </p:pic>
      <p:grpSp>
        <p:nvGrpSpPr>
          <p:cNvPr id="34" name="Group 33">
            <a:extLst>
              <a:ext uri="{FF2B5EF4-FFF2-40B4-BE49-F238E27FC236}">
                <a16:creationId xmlns:a16="http://schemas.microsoft.com/office/drawing/2014/main" id="{B347A9A8-3C7F-42BD-91B4-DAC7D0582BAC}"/>
              </a:ext>
            </a:extLst>
          </p:cNvPr>
          <p:cNvGrpSpPr/>
          <p:nvPr/>
        </p:nvGrpSpPr>
        <p:grpSpPr>
          <a:xfrm>
            <a:off x="1744394" y="4634648"/>
            <a:ext cx="2841782" cy="1446549"/>
            <a:chOff x="3017859" y="4283315"/>
            <a:chExt cx="1890849" cy="1084912"/>
          </a:xfrm>
        </p:grpSpPr>
        <p:sp>
          <p:nvSpPr>
            <p:cNvPr id="35" name="TextBox 34">
              <a:extLst>
                <a:ext uri="{FF2B5EF4-FFF2-40B4-BE49-F238E27FC236}">
                  <a16:creationId xmlns:a16="http://schemas.microsoft.com/office/drawing/2014/main" id="{EABC34B8-88A6-422C-9F03-C159A57F09A7}"/>
                </a:ext>
              </a:extLst>
            </p:cNvPr>
            <p:cNvSpPr txBox="1"/>
            <p:nvPr/>
          </p:nvSpPr>
          <p:spPr>
            <a:xfrm>
              <a:off x="3021856" y="4560313"/>
              <a:ext cx="1886852" cy="807914"/>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solidFill>
                    <a:schemeClr val="tx1">
                      <a:lumMod val="75000"/>
                      <a:lumOff val="25000"/>
                    </a:schemeClr>
                  </a:solidFill>
                  <a:cs typeface="Arial" pitchFamily="34" charset="0"/>
                </a:rPr>
                <a:t>Website for advertisement</a:t>
              </a:r>
            </a:p>
            <a:p>
              <a:pPr marL="285750" indent="-285750">
                <a:buFont typeface="Arial" panose="020B0604020202020204" pitchFamily="34" charset="0"/>
                <a:buChar char="•"/>
              </a:pPr>
              <a:r>
                <a:rPr lang="en-US" altLang="ko-KR" sz="1600" dirty="0">
                  <a:solidFill>
                    <a:schemeClr val="tx1">
                      <a:lumMod val="75000"/>
                      <a:lumOff val="25000"/>
                    </a:schemeClr>
                  </a:solidFill>
                  <a:cs typeface="Arial" pitchFamily="34" charset="0"/>
                </a:rPr>
                <a:t>Deploy the application through google store and app store.</a:t>
              </a:r>
            </a:p>
          </p:txBody>
        </p:sp>
        <p:sp>
          <p:nvSpPr>
            <p:cNvPr id="36" name="TextBox 35">
              <a:extLst>
                <a:ext uri="{FF2B5EF4-FFF2-40B4-BE49-F238E27FC236}">
                  <a16:creationId xmlns:a16="http://schemas.microsoft.com/office/drawing/2014/main" id="{5B955B84-2262-4E00-92BD-0D07783B3593}"/>
                </a:ext>
              </a:extLst>
            </p:cNvPr>
            <p:cNvSpPr txBox="1"/>
            <p:nvPr/>
          </p:nvSpPr>
          <p:spPr>
            <a:xfrm>
              <a:off x="3017859" y="4283315"/>
              <a:ext cx="1870811" cy="253915"/>
            </a:xfrm>
            <a:prstGeom prst="rect">
              <a:avLst/>
            </a:prstGeom>
            <a:noFill/>
          </p:spPr>
          <p:txBody>
            <a:bodyPr wrap="square" rtlCol="0">
              <a:spAutoFit/>
            </a:bodyPr>
            <a:lstStyle/>
            <a:p>
              <a:pPr algn="r"/>
              <a:r>
                <a:rPr lang="en-US" altLang="ko-KR" sz="1600" b="1">
                  <a:solidFill>
                    <a:schemeClr val="tx1">
                      <a:lumMod val="75000"/>
                      <a:lumOff val="25000"/>
                    </a:schemeClr>
                  </a:solidFill>
                  <a:cs typeface="Arial" pitchFamily="34" charset="0"/>
                </a:rPr>
                <a:t>Channels</a:t>
              </a:r>
            </a:p>
          </p:txBody>
        </p:sp>
      </p:grpSp>
      <p:sp>
        <p:nvSpPr>
          <p:cNvPr id="43" name="Right Triangle 42">
            <a:extLst>
              <a:ext uri="{FF2B5EF4-FFF2-40B4-BE49-F238E27FC236}">
                <a16:creationId xmlns:a16="http://schemas.microsoft.com/office/drawing/2014/main" id="{6DF7DE24-5220-4035-A9B4-DF6F9ECD0D39}"/>
              </a:ext>
            </a:extLst>
          </p:cNvPr>
          <p:cNvSpPr/>
          <p:nvPr/>
        </p:nvSpPr>
        <p:spPr>
          <a:xfrm rot="5400000">
            <a:off x="6200064" y="5030231"/>
            <a:ext cx="1104037" cy="1122152"/>
          </a:xfrm>
          <a:prstGeom prst="rtTriangle">
            <a:avLst/>
          </a:prstGeom>
          <a:solidFill>
            <a:srgbClr val="E395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sp>
        <p:nvSpPr>
          <p:cNvPr id="44" name="TextBox 43">
            <a:extLst>
              <a:ext uri="{FF2B5EF4-FFF2-40B4-BE49-F238E27FC236}">
                <a16:creationId xmlns:a16="http://schemas.microsoft.com/office/drawing/2014/main" id="{438C15ED-DE9E-46C8-8E1A-D06FA87A72F9}"/>
              </a:ext>
            </a:extLst>
          </p:cNvPr>
          <p:cNvSpPr txBox="1"/>
          <p:nvPr/>
        </p:nvSpPr>
        <p:spPr>
          <a:xfrm>
            <a:off x="6231350" y="5003980"/>
            <a:ext cx="586040" cy="830997"/>
          </a:xfrm>
          <a:prstGeom prst="rect">
            <a:avLst/>
          </a:prstGeom>
          <a:noFill/>
        </p:spPr>
        <p:txBody>
          <a:bodyPr wrap="square" lIns="91440" tIns="45720" rIns="91440" bIns="45720" rtlCol="0" anchor="t">
            <a:spAutoFit/>
          </a:bodyPr>
          <a:lstStyle/>
          <a:p>
            <a:pPr algn="ctr"/>
            <a:r>
              <a:rPr lang="en-US" altLang="ko-KR" sz="4800" b="1">
                <a:solidFill>
                  <a:schemeClr val="bg1"/>
                </a:solidFill>
                <a:cs typeface="Arial" pitchFamily="34" charset="0"/>
              </a:rPr>
              <a:t>F</a:t>
            </a:r>
          </a:p>
        </p:txBody>
      </p:sp>
      <p:grpSp>
        <p:nvGrpSpPr>
          <p:cNvPr id="45" name="Group 44">
            <a:extLst>
              <a:ext uri="{FF2B5EF4-FFF2-40B4-BE49-F238E27FC236}">
                <a16:creationId xmlns:a16="http://schemas.microsoft.com/office/drawing/2014/main" id="{A1BF1C91-FDF8-49A8-8C07-AC4A2266EF15}"/>
              </a:ext>
            </a:extLst>
          </p:cNvPr>
          <p:cNvGrpSpPr/>
          <p:nvPr/>
        </p:nvGrpSpPr>
        <p:grpSpPr>
          <a:xfrm>
            <a:off x="7597688" y="3387500"/>
            <a:ext cx="3405632" cy="1200330"/>
            <a:chOff x="3017859" y="4283314"/>
            <a:chExt cx="1890849" cy="900246"/>
          </a:xfrm>
        </p:grpSpPr>
        <p:sp>
          <p:nvSpPr>
            <p:cNvPr id="46" name="TextBox 45">
              <a:extLst>
                <a:ext uri="{FF2B5EF4-FFF2-40B4-BE49-F238E27FC236}">
                  <a16:creationId xmlns:a16="http://schemas.microsoft.com/office/drawing/2014/main" id="{7955B9A7-8BA6-4E9E-8905-5CFA42035117}"/>
                </a:ext>
              </a:extLst>
            </p:cNvPr>
            <p:cNvSpPr txBox="1"/>
            <p:nvPr/>
          </p:nvSpPr>
          <p:spPr>
            <a:xfrm>
              <a:off x="3021856" y="4560313"/>
              <a:ext cx="1886852" cy="623247"/>
            </a:xfrm>
            <a:prstGeom prst="rect">
              <a:avLst/>
            </a:prstGeom>
            <a:noFill/>
          </p:spPr>
          <p:txBody>
            <a:bodyPr wrap="square" rtlCol="0">
              <a:spAutoFit/>
            </a:bodyPr>
            <a:lstStyle/>
            <a:p>
              <a:pPr marL="285750" indent="-285750">
                <a:buFont typeface="Arial" panose="020B0604020202020204" pitchFamily="34" charset="0"/>
                <a:buChar char="•"/>
              </a:pPr>
              <a:r>
                <a:rPr lang="en-US" altLang="ko-KR" sz="1600" dirty="0">
                  <a:solidFill>
                    <a:schemeClr val="tx1">
                      <a:lumMod val="75000"/>
                      <a:lumOff val="25000"/>
                    </a:schemeClr>
                  </a:solidFill>
                  <a:cs typeface="Arial" pitchFamily="34" charset="0"/>
                </a:rPr>
                <a:t>HILTI employees, collaborated company employees, investor, customer</a:t>
              </a:r>
            </a:p>
          </p:txBody>
        </p:sp>
        <p:sp>
          <p:nvSpPr>
            <p:cNvPr id="47" name="TextBox 46">
              <a:extLst>
                <a:ext uri="{FF2B5EF4-FFF2-40B4-BE49-F238E27FC236}">
                  <a16:creationId xmlns:a16="http://schemas.microsoft.com/office/drawing/2014/main" id="{041A84A6-6358-41B4-A3EA-1920D597A6A1}"/>
                </a:ext>
              </a:extLst>
            </p:cNvPr>
            <p:cNvSpPr txBox="1"/>
            <p:nvPr/>
          </p:nvSpPr>
          <p:spPr>
            <a:xfrm>
              <a:off x="3017859" y="4283314"/>
              <a:ext cx="1870812" cy="253915"/>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Stakeholders</a:t>
              </a:r>
            </a:p>
          </p:txBody>
        </p:sp>
      </p:grpSp>
    </p:spTree>
    <p:extLst>
      <p:ext uri="{BB962C8B-B14F-4D97-AF65-F5344CB8AC3E}">
        <p14:creationId xmlns:p14="http://schemas.microsoft.com/office/powerpoint/2010/main" val="152984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69839" y="1459787"/>
            <a:ext cx="3648405" cy="1323439"/>
          </a:xfrm>
          <a:prstGeom prst="rect">
            <a:avLst/>
          </a:prstGeom>
          <a:noFill/>
        </p:spPr>
        <p:txBody>
          <a:bodyPr wrap="square" rtlCol="0">
            <a:spAutoFit/>
          </a:bodyPr>
          <a:lstStyle/>
          <a:p>
            <a:pPr defTabSz="1219170" latinLnBrk="1"/>
            <a:r>
              <a:rPr lang="en-US" altLang="ko-KR" sz="4000" b="1">
                <a:solidFill>
                  <a:srgbClr val="98DFBB"/>
                </a:solidFill>
                <a:latin typeface="Arial"/>
                <a:cs typeface="Arial" pitchFamily="34" charset="0"/>
              </a:rPr>
              <a:t>Technological </a:t>
            </a:r>
            <a:r>
              <a:rPr lang="en-US" altLang="ko-KR" sz="4000" b="1">
                <a:solidFill>
                  <a:srgbClr val="F8B2A3"/>
                </a:solidFill>
                <a:latin typeface="Arial"/>
                <a:cs typeface="Arial" pitchFamily="34" charset="0"/>
              </a:rPr>
              <a:t>Innovation</a:t>
            </a:r>
            <a:endParaRPr lang="ko-KR" altLang="en-US" sz="4000" b="1">
              <a:solidFill>
                <a:srgbClr val="F8B2A3"/>
              </a:solidFill>
              <a:latin typeface="Arial"/>
              <a:cs typeface="Arial" pitchFamily="34" charset="0"/>
            </a:endParaRPr>
          </a:p>
        </p:txBody>
      </p:sp>
      <p:grpSp>
        <p:nvGrpSpPr>
          <p:cNvPr id="7" name="Group 6"/>
          <p:cNvGrpSpPr/>
          <p:nvPr/>
        </p:nvGrpSpPr>
        <p:grpSpPr>
          <a:xfrm>
            <a:off x="4829040" y="870956"/>
            <a:ext cx="3839283" cy="2460276"/>
            <a:chOff x="6228184" y="1734243"/>
            <a:chExt cx="3224178" cy="1445583"/>
          </a:xfrm>
        </p:grpSpPr>
        <p:sp>
          <p:nvSpPr>
            <p:cNvPr id="8" name="TextBox 7"/>
            <p:cNvSpPr txBox="1"/>
            <p:nvPr/>
          </p:nvSpPr>
          <p:spPr>
            <a:xfrm>
              <a:off x="6228184" y="2121911"/>
              <a:ext cx="3224178" cy="1057915"/>
            </a:xfrm>
            <a:prstGeom prst="rect">
              <a:avLst/>
            </a:prstGeom>
            <a:noFill/>
          </p:spPr>
          <p:txBody>
            <a:bodyPr wrap="square" lIns="91440" tIns="45720" rIns="91440" bIns="45720" rtlCol="0" anchor="t">
              <a:spAutoFit/>
            </a:bodyPr>
            <a:lstStyle/>
            <a:p>
              <a:pPr algn="ctr" defTabSz="1219170" latinLnBrk="1"/>
              <a:r>
                <a:rPr lang="en-US" altLang="ko-KR" sz="1850">
                  <a:latin typeface="Arial"/>
                  <a:cs typeface="Arial"/>
                </a:rPr>
                <a:t>This project </a:t>
              </a:r>
              <a:r>
                <a:rPr lang="en-US" sz="1850">
                  <a:ea typeface="+mn-lt"/>
                  <a:cs typeface="+mn-lt"/>
                </a:rPr>
                <a:t>use a smartphone’s </a:t>
              </a:r>
            </a:p>
            <a:p>
              <a:pPr algn="ctr" defTabSz="1219170" latinLnBrk="1"/>
              <a:r>
                <a:rPr lang="en-US" sz="1850">
                  <a:ea typeface="+mn-lt"/>
                  <a:cs typeface="+mn-lt"/>
                </a:rPr>
                <a:t>GPS technology to track a location of user, if the user has allow it. </a:t>
              </a:r>
            </a:p>
            <a:p>
              <a:pPr algn="ctr" defTabSz="1219170"/>
              <a:r>
                <a:rPr lang="en-US" sz="1850">
                  <a:ea typeface="+mn-lt"/>
                  <a:cs typeface="+mn-lt"/>
                </a:rPr>
                <a:t>GPS can offer accuracy of tens of kilometers to the nearest places.</a:t>
              </a:r>
              <a:endParaRPr lang="en-US">
                <a:cs typeface="Arial"/>
              </a:endParaRPr>
            </a:p>
            <a:p>
              <a:pPr algn="ctr" defTabSz="1219170"/>
              <a:endParaRPr lang="en-US" sz="1850">
                <a:latin typeface="Arial"/>
                <a:cs typeface="Arial" pitchFamily="34" charset="0"/>
              </a:endParaRPr>
            </a:p>
          </p:txBody>
        </p:sp>
        <p:sp>
          <p:nvSpPr>
            <p:cNvPr id="9" name="TextBox 8"/>
            <p:cNvSpPr txBox="1"/>
            <p:nvPr/>
          </p:nvSpPr>
          <p:spPr>
            <a:xfrm>
              <a:off x="6228184" y="1734243"/>
              <a:ext cx="3141358" cy="434016"/>
            </a:xfrm>
            <a:prstGeom prst="rect">
              <a:avLst/>
            </a:prstGeom>
            <a:noFill/>
          </p:spPr>
          <p:txBody>
            <a:bodyPr wrap="square" lIns="91440" tIns="45720" rIns="91440" bIns="45720" rtlCol="0" anchor="t">
              <a:spAutoFit/>
            </a:bodyPr>
            <a:lstStyle/>
            <a:p>
              <a:pPr algn="ctr" defTabSz="1219170"/>
              <a:r>
                <a:rPr lang="en-US" sz="2100" b="1">
                  <a:ea typeface="+mn-lt"/>
                  <a:cs typeface="+mn-lt"/>
                </a:rPr>
                <a:t>Global Positioning System (</a:t>
              </a:r>
              <a:r>
                <a:rPr lang="en-US" altLang="ko-KR" sz="2100" b="1">
                  <a:latin typeface="Arial"/>
                  <a:cs typeface="Arial"/>
                </a:rPr>
                <a:t>GPS)</a:t>
              </a:r>
            </a:p>
          </p:txBody>
        </p:sp>
      </p:grpSp>
      <p:grpSp>
        <p:nvGrpSpPr>
          <p:cNvPr id="10" name="Group 9"/>
          <p:cNvGrpSpPr/>
          <p:nvPr/>
        </p:nvGrpSpPr>
        <p:grpSpPr>
          <a:xfrm>
            <a:off x="6541477" y="3699964"/>
            <a:ext cx="5087285" cy="2584410"/>
            <a:chOff x="6228184" y="1749861"/>
            <a:chExt cx="2592288" cy="1926048"/>
          </a:xfrm>
        </p:grpSpPr>
        <p:sp>
          <p:nvSpPr>
            <p:cNvPr id="11" name="TextBox 10"/>
            <p:cNvSpPr txBox="1"/>
            <p:nvPr/>
          </p:nvSpPr>
          <p:spPr>
            <a:xfrm>
              <a:off x="6228184" y="2121911"/>
              <a:ext cx="2592288" cy="1553998"/>
            </a:xfrm>
            <a:prstGeom prst="rect">
              <a:avLst/>
            </a:prstGeom>
            <a:noFill/>
          </p:spPr>
          <p:txBody>
            <a:bodyPr wrap="square" lIns="91440" tIns="45720" rIns="91440" bIns="45720" rtlCol="0" anchor="t">
              <a:spAutoFit/>
            </a:bodyPr>
            <a:lstStyle/>
            <a:p>
              <a:pPr algn="r" defTabSz="1219170"/>
              <a:r>
                <a:rPr lang="en-US" sz="1850">
                  <a:latin typeface="Arial"/>
                  <a:cs typeface="Arial"/>
                </a:rPr>
                <a:t>IoT can be used to increase operational efficiency with remote monitoring and equipment management, IT infrastructure, enhanced security by enable intrusion detection system and protection of remote sites.</a:t>
              </a:r>
              <a:endParaRPr lang="en-US" sz="1850">
                <a:ea typeface="+mn-lt"/>
                <a:cs typeface="Arial"/>
              </a:endParaRPr>
            </a:p>
            <a:p>
              <a:pPr algn="r" defTabSz="1219170"/>
              <a:endParaRPr lang="en-US" altLang="ko-KR" sz="1850">
                <a:latin typeface="Arial"/>
                <a:cs typeface="Arial" pitchFamily="34" charset="0"/>
              </a:endParaRPr>
            </a:p>
          </p:txBody>
        </p:sp>
        <p:sp>
          <p:nvSpPr>
            <p:cNvPr id="12" name="TextBox 11"/>
            <p:cNvSpPr txBox="1"/>
            <p:nvPr/>
          </p:nvSpPr>
          <p:spPr>
            <a:xfrm>
              <a:off x="6228184" y="1749861"/>
              <a:ext cx="2592288" cy="315423"/>
            </a:xfrm>
            <a:prstGeom prst="rect">
              <a:avLst/>
            </a:prstGeom>
            <a:noFill/>
          </p:spPr>
          <p:txBody>
            <a:bodyPr wrap="square" lIns="91440" tIns="45720" rIns="91440" bIns="45720" rtlCol="0" anchor="t">
              <a:spAutoFit/>
            </a:bodyPr>
            <a:lstStyle/>
            <a:p>
              <a:pPr algn="r" defTabSz="1219170" latinLnBrk="1"/>
              <a:r>
                <a:rPr lang="en-US" altLang="ko-KR" sz="2100" b="1">
                  <a:latin typeface="Arial"/>
                  <a:cs typeface="Arial"/>
                </a:rPr>
                <a:t>Internet of things(IoT) </a:t>
              </a:r>
            </a:p>
          </p:txBody>
        </p:sp>
      </p:grpSp>
      <p:grpSp>
        <p:nvGrpSpPr>
          <p:cNvPr id="20" name="Group 19">
            <a:extLst>
              <a:ext uri="{FF2B5EF4-FFF2-40B4-BE49-F238E27FC236}">
                <a16:creationId xmlns:a16="http://schemas.microsoft.com/office/drawing/2014/main" id="{FC6FE891-273F-4C73-A210-5530BC5E1C93}"/>
              </a:ext>
            </a:extLst>
          </p:cNvPr>
          <p:cNvGrpSpPr/>
          <p:nvPr/>
        </p:nvGrpSpPr>
        <p:grpSpPr>
          <a:xfrm>
            <a:off x="7155400" y="3571975"/>
            <a:ext cx="6839576" cy="1989912"/>
            <a:chOff x="4243175" y="1126128"/>
            <a:chExt cx="4537389" cy="1228556"/>
          </a:xfrm>
        </p:grpSpPr>
        <p:sp>
          <p:nvSpPr>
            <p:cNvPr id="21" name="TextBox 20">
              <a:extLst>
                <a:ext uri="{FF2B5EF4-FFF2-40B4-BE49-F238E27FC236}">
                  <a16:creationId xmlns:a16="http://schemas.microsoft.com/office/drawing/2014/main" id="{076FCC10-69AE-421D-8179-158A8D06A09A}"/>
                </a:ext>
              </a:extLst>
            </p:cNvPr>
            <p:cNvSpPr txBox="1"/>
            <p:nvPr/>
          </p:nvSpPr>
          <p:spPr>
            <a:xfrm>
              <a:off x="6228184" y="2121911"/>
              <a:ext cx="2552380" cy="232773"/>
            </a:xfrm>
            <a:prstGeom prst="rect">
              <a:avLst/>
            </a:prstGeom>
            <a:noFill/>
          </p:spPr>
          <p:txBody>
            <a:bodyPr wrap="square" lIns="91440" tIns="45720" rIns="91440" bIns="45720" rtlCol="0" anchor="t">
              <a:spAutoFit/>
            </a:bodyPr>
            <a:lstStyle/>
            <a:p>
              <a:pPr defTabSz="1219170" latinLnBrk="1"/>
              <a:endParaRPr lang="en-US" sz="1850">
                <a:latin typeface="Arial"/>
                <a:cs typeface="Arial" pitchFamily="34" charset="0"/>
              </a:endParaRPr>
            </a:p>
          </p:txBody>
        </p:sp>
        <p:sp>
          <p:nvSpPr>
            <p:cNvPr id="22" name="TextBox 21">
              <a:extLst>
                <a:ext uri="{FF2B5EF4-FFF2-40B4-BE49-F238E27FC236}">
                  <a16:creationId xmlns:a16="http://schemas.microsoft.com/office/drawing/2014/main" id="{66F3828C-BA8D-4A17-B62B-740649C555F9}"/>
                </a:ext>
              </a:extLst>
            </p:cNvPr>
            <p:cNvSpPr txBox="1"/>
            <p:nvPr/>
          </p:nvSpPr>
          <p:spPr>
            <a:xfrm>
              <a:off x="4243175" y="1126128"/>
              <a:ext cx="2839930" cy="295817"/>
            </a:xfrm>
            <a:prstGeom prst="rect">
              <a:avLst/>
            </a:prstGeom>
            <a:noFill/>
          </p:spPr>
          <p:txBody>
            <a:bodyPr wrap="square" lIns="91440" tIns="45720" rIns="91440" bIns="45720" rtlCol="0" anchor="t">
              <a:spAutoFit/>
            </a:bodyPr>
            <a:lstStyle/>
            <a:p>
              <a:pPr defTabSz="1219170" latinLnBrk="1"/>
              <a:endParaRPr lang="en-US" altLang="ko-KR" sz="2100" b="1">
                <a:solidFill>
                  <a:srgbClr val="000000"/>
                </a:solidFill>
                <a:latin typeface="Arial"/>
                <a:cs typeface="Arial" pitchFamily="34" charset="0"/>
              </a:endParaRPr>
            </a:p>
          </p:txBody>
        </p:sp>
      </p:grpSp>
      <p:grpSp>
        <p:nvGrpSpPr>
          <p:cNvPr id="23" name="Group 22">
            <a:extLst>
              <a:ext uri="{FF2B5EF4-FFF2-40B4-BE49-F238E27FC236}">
                <a16:creationId xmlns:a16="http://schemas.microsoft.com/office/drawing/2014/main" id="{B1D82169-1786-4083-85D7-61F665AB9013}"/>
              </a:ext>
            </a:extLst>
          </p:cNvPr>
          <p:cNvGrpSpPr/>
          <p:nvPr/>
        </p:nvGrpSpPr>
        <p:grpSpPr>
          <a:xfrm>
            <a:off x="506968" y="3730007"/>
            <a:ext cx="7742616" cy="4372382"/>
            <a:chOff x="2197157" y="694028"/>
            <a:chExt cx="6583407" cy="1660656"/>
          </a:xfrm>
        </p:grpSpPr>
        <p:sp>
          <p:nvSpPr>
            <p:cNvPr id="24" name="TextBox 23">
              <a:extLst>
                <a:ext uri="{FF2B5EF4-FFF2-40B4-BE49-F238E27FC236}">
                  <a16:creationId xmlns:a16="http://schemas.microsoft.com/office/drawing/2014/main" id="{EAB0F990-71E4-4E95-94EC-1466E613FC03}"/>
                </a:ext>
              </a:extLst>
            </p:cNvPr>
            <p:cNvSpPr txBox="1"/>
            <p:nvPr/>
          </p:nvSpPr>
          <p:spPr>
            <a:xfrm>
              <a:off x="6228184" y="2121911"/>
              <a:ext cx="2552380" cy="232773"/>
            </a:xfrm>
            <a:prstGeom prst="rect">
              <a:avLst/>
            </a:prstGeom>
            <a:noFill/>
          </p:spPr>
          <p:txBody>
            <a:bodyPr wrap="square" lIns="91440" tIns="45720" rIns="91440" bIns="45720" rtlCol="0" anchor="t">
              <a:spAutoFit/>
            </a:bodyPr>
            <a:lstStyle/>
            <a:p>
              <a:pPr defTabSz="1219170" latinLnBrk="1"/>
              <a:endParaRPr lang="en-US" sz="1850">
                <a:latin typeface="Arial"/>
                <a:cs typeface="Arial" pitchFamily="34" charset="0"/>
              </a:endParaRPr>
            </a:p>
          </p:txBody>
        </p:sp>
        <p:sp>
          <p:nvSpPr>
            <p:cNvPr id="25" name="TextBox 24">
              <a:extLst>
                <a:ext uri="{FF2B5EF4-FFF2-40B4-BE49-F238E27FC236}">
                  <a16:creationId xmlns:a16="http://schemas.microsoft.com/office/drawing/2014/main" id="{4975EAA4-7BD0-4A36-AE0C-33929EC25310}"/>
                </a:ext>
              </a:extLst>
            </p:cNvPr>
            <p:cNvSpPr txBox="1"/>
            <p:nvPr/>
          </p:nvSpPr>
          <p:spPr>
            <a:xfrm>
              <a:off x="2197157" y="694028"/>
              <a:ext cx="2592288" cy="256238"/>
            </a:xfrm>
            <a:prstGeom prst="rect">
              <a:avLst/>
            </a:prstGeom>
            <a:noFill/>
          </p:spPr>
          <p:txBody>
            <a:bodyPr wrap="square" lIns="91440" tIns="45720" rIns="91440" bIns="45720" rtlCol="0" anchor="t">
              <a:spAutoFit/>
            </a:bodyPr>
            <a:lstStyle/>
            <a:p>
              <a:pPr defTabSz="1219170"/>
              <a:r>
                <a:rPr lang="en-US" sz="2000" b="1">
                  <a:latin typeface="Arial"/>
                  <a:cs typeface="Arial"/>
                </a:rPr>
                <a:t>QR code and facial recognition</a:t>
              </a:r>
              <a:endParaRPr lang="en-US" sz="2000" b="1">
                <a:latin typeface="Arial"/>
                <a:cs typeface="Arial" pitchFamily="34" charset="0"/>
              </a:endParaRPr>
            </a:p>
          </p:txBody>
        </p:sp>
      </p:grpSp>
      <p:sp>
        <p:nvSpPr>
          <p:cNvPr id="5" name="TextBox 4">
            <a:extLst>
              <a:ext uri="{FF2B5EF4-FFF2-40B4-BE49-F238E27FC236}">
                <a16:creationId xmlns:a16="http://schemas.microsoft.com/office/drawing/2014/main" id="{5616CBE8-371D-4CF6-BB8C-6BD64F69AF3C}"/>
              </a:ext>
            </a:extLst>
          </p:cNvPr>
          <p:cNvSpPr txBox="1"/>
          <p:nvPr/>
        </p:nvSpPr>
        <p:spPr>
          <a:xfrm>
            <a:off x="506967" y="4404663"/>
            <a:ext cx="4659541" cy="1800493"/>
          </a:xfrm>
          <a:prstGeom prst="rect">
            <a:avLst/>
          </a:prstGeom>
          <a:noFill/>
        </p:spPr>
        <p:txBody>
          <a:bodyPr wrap="square" lIns="91440" tIns="45720" rIns="91440" bIns="45720" rtlCol="0" anchor="t">
            <a:spAutoFit/>
          </a:bodyPr>
          <a:lstStyle/>
          <a:p>
            <a:pPr defTabSz="1219170"/>
            <a:r>
              <a:rPr lang="en-US" altLang="ko-KR" sz="1850">
                <a:latin typeface="Arial"/>
                <a:cs typeface="Arial"/>
              </a:rPr>
              <a:t>QR code is use to authenticate the users by scanning the employment card using the vision sensor.</a:t>
            </a:r>
          </a:p>
          <a:p>
            <a:pPr defTabSz="1219170"/>
            <a:r>
              <a:rPr lang="en-US" altLang="ko-KR" sz="1850">
                <a:latin typeface="Arial"/>
                <a:cs typeface="Arial"/>
              </a:rPr>
              <a:t>Facial recognition also helps to identify the user to make sure the face is same with the employment card.</a:t>
            </a:r>
          </a:p>
        </p:txBody>
      </p:sp>
    </p:spTree>
    <p:extLst>
      <p:ext uri="{BB962C8B-B14F-4D97-AF65-F5344CB8AC3E}">
        <p14:creationId xmlns:p14="http://schemas.microsoft.com/office/powerpoint/2010/main" val="3467474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8CDD40-B239-4E66-A0BC-9A2E3C219139}"/>
              </a:ext>
            </a:extLst>
          </p:cNvPr>
          <p:cNvSpPr txBox="1"/>
          <p:nvPr/>
        </p:nvSpPr>
        <p:spPr>
          <a:xfrm>
            <a:off x="867323" y="1283180"/>
            <a:ext cx="3648405" cy="1323439"/>
          </a:xfrm>
          <a:prstGeom prst="rect">
            <a:avLst/>
          </a:prstGeom>
          <a:noFill/>
        </p:spPr>
        <p:txBody>
          <a:bodyPr wrap="square" rtlCol="0">
            <a:spAutoFit/>
          </a:bodyPr>
          <a:lstStyle/>
          <a:p>
            <a:pPr defTabSz="1219170" latinLnBrk="1"/>
            <a:r>
              <a:rPr lang="en-US" altLang="ko-KR" sz="4000" b="1">
                <a:solidFill>
                  <a:srgbClr val="98DFBB"/>
                </a:solidFill>
                <a:latin typeface="Arial"/>
                <a:cs typeface="Arial" pitchFamily="34" charset="0"/>
              </a:rPr>
              <a:t>Technological </a:t>
            </a:r>
            <a:r>
              <a:rPr lang="en-US" altLang="ko-KR" sz="4000" b="1">
                <a:solidFill>
                  <a:srgbClr val="F8B2A3"/>
                </a:solidFill>
                <a:latin typeface="Arial"/>
                <a:cs typeface="Arial" pitchFamily="34" charset="0"/>
              </a:rPr>
              <a:t>Innovation</a:t>
            </a:r>
            <a:endParaRPr lang="ko-KR" altLang="en-US" sz="4000" b="1">
              <a:solidFill>
                <a:srgbClr val="F8B2A3"/>
              </a:solidFill>
              <a:latin typeface="Arial"/>
              <a:cs typeface="Arial" pitchFamily="34" charset="0"/>
            </a:endParaRPr>
          </a:p>
        </p:txBody>
      </p:sp>
      <p:grpSp>
        <p:nvGrpSpPr>
          <p:cNvPr id="5" name="Group 4">
            <a:extLst>
              <a:ext uri="{FF2B5EF4-FFF2-40B4-BE49-F238E27FC236}">
                <a16:creationId xmlns:a16="http://schemas.microsoft.com/office/drawing/2014/main" id="{D0D56655-52B8-496C-BD95-47EB5370CE75}"/>
              </a:ext>
            </a:extLst>
          </p:cNvPr>
          <p:cNvGrpSpPr/>
          <p:nvPr/>
        </p:nvGrpSpPr>
        <p:grpSpPr>
          <a:xfrm>
            <a:off x="1318140" y="3642130"/>
            <a:ext cx="3886905" cy="1792457"/>
            <a:chOff x="151078" y="1896324"/>
            <a:chExt cx="2635537" cy="1001792"/>
          </a:xfrm>
        </p:grpSpPr>
        <p:sp>
          <p:nvSpPr>
            <p:cNvPr id="9" name="TextBox 2">
              <a:extLst>
                <a:ext uri="{FF2B5EF4-FFF2-40B4-BE49-F238E27FC236}">
                  <a16:creationId xmlns:a16="http://schemas.microsoft.com/office/drawing/2014/main" id="{201BCDBB-2695-4154-9664-351696C3B081}"/>
                </a:ext>
              </a:extLst>
            </p:cNvPr>
            <p:cNvSpPr txBox="1"/>
            <p:nvPr/>
          </p:nvSpPr>
          <p:spPr>
            <a:xfrm>
              <a:off x="151079" y="2369172"/>
              <a:ext cx="2552380" cy="52894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latinLnBrk="1"/>
              <a:r>
                <a:rPr lang="en-US" altLang="ko-KR" sz="1850" dirty="0">
                  <a:latin typeface="Arial"/>
                  <a:cs typeface="Arial"/>
                </a:rPr>
                <a:t>Both Wi-Fi and cellular network offer the location accuracy in the order of ten kilometers</a:t>
              </a:r>
              <a:endParaRPr lang="en-US" altLang="ko-KR" sz="1850" dirty="0">
                <a:latin typeface="Arial"/>
                <a:cs typeface="Arial" pitchFamily="34" charset="0"/>
              </a:endParaRPr>
            </a:p>
          </p:txBody>
        </p:sp>
        <p:sp>
          <p:nvSpPr>
            <p:cNvPr id="10" name="TextBox 3">
              <a:extLst>
                <a:ext uri="{FF2B5EF4-FFF2-40B4-BE49-F238E27FC236}">
                  <a16:creationId xmlns:a16="http://schemas.microsoft.com/office/drawing/2014/main" id="{BB1E1B4B-0735-4B0A-9A21-BEC15F9FB47B}"/>
                </a:ext>
              </a:extLst>
            </p:cNvPr>
            <p:cNvSpPr txBox="1"/>
            <p:nvPr/>
          </p:nvSpPr>
          <p:spPr>
            <a:xfrm>
              <a:off x="151078" y="1896324"/>
              <a:ext cx="2635537" cy="41283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latinLnBrk="1"/>
              <a:r>
                <a:rPr lang="en-US" altLang="ko-KR" sz="2100" b="1" dirty="0">
                  <a:latin typeface="Arial"/>
                  <a:cs typeface="Arial"/>
                </a:rPr>
                <a:t>Wi-Fi </a:t>
              </a:r>
              <a:r>
                <a:rPr lang="en-US" sz="2100" b="1" dirty="0">
                  <a:ea typeface="+mn-lt"/>
                  <a:cs typeface="+mn-lt"/>
                </a:rPr>
                <a:t>(wireless LANs) and </a:t>
              </a:r>
            </a:p>
            <a:p>
              <a:pPr defTabSz="1219170" latinLnBrk="1"/>
              <a:r>
                <a:rPr lang="en-US" sz="2100" b="1" dirty="0">
                  <a:ea typeface="+mn-lt"/>
                  <a:cs typeface="+mn-lt"/>
                </a:rPr>
                <a:t>Cellular network ( 2G/3G/4G) </a:t>
              </a:r>
              <a:endParaRPr lang="en-US" sz="2100" b="1" dirty="0">
                <a:latin typeface="Arial"/>
                <a:cs typeface="Arial" pitchFamily="34" charset="0"/>
              </a:endParaRPr>
            </a:p>
          </p:txBody>
        </p:sp>
      </p:grpSp>
      <p:grpSp>
        <p:nvGrpSpPr>
          <p:cNvPr id="6" name="Group 5">
            <a:extLst>
              <a:ext uri="{FF2B5EF4-FFF2-40B4-BE49-F238E27FC236}">
                <a16:creationId xmlns:a16="http://schemas.microsoft.com/office/drawing/2014/main" id="{6EFC318B-A99E-41D8-8464-BD072DD76343}"/>
              </a:ext>
            </a:extLst>
          </p:cNvPr>
          <p:cNvGrpSpPr/>
          <p:nvPr/>
        </p:nvGrpSpPr>
        <p:grpSpPr>
          <a:xfrm>
            <a:off x="7235774" y="1630042"/>
            <a:ext cx="6163797" cy="2012088"/>
            <a:chOff x="4870013" y="2255631"/>
            <a:chExt cx="4089075" cy="1242248"/>
          </a:xfrm>
        </p:grpSpPr>
        <p:sp>
          <p:nvSpPr>
            <p:cNvPr id="7" name="TextBox 5">
              <a:extLst>
                <a:ext uri="{FF2B5EF4-FFF2-40B4-BE49-F238E27FC236}">
                  <a16:creationId xmlns:a16="http://schemas.microsoft.com/office/drawing/2014/main" id="{4C83F9C8-91EA-4B65-9E7B-37CFCCF64FA0}"/>
                </a:ext>
              </a:extLst>
            </p:cNvPr>
            <p:cNvSpPr txBox="1"/>
            <p:nvPr/>
          </p:nvSpPr>
          <p:spPr>
            <a:xfrm>
              <a:off x="4870013" y="3265106"/>
              <a:ext cx="2552380" cy="23277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latinLnBrk="1"/>
              <a:endParaRPr lang="en-US" sz="1850">
                <a:latin typeface="Arial"/>
                <a:cs typeface="Arial" pitchFamily="34" charset="0"/>
              </a:endParaRPr>
            </a:p>
          </p:txBody>
        </p:sp>
        <p:sp>
          <p:nvSpPr>
            <p:cNvPr id="8" name="TextBox 6">
              <a:extLst>
                <a:ext uri="{FF2B5EF4-FFF2-40B4-BE49-F238E27FC236}">
                  <a16:creationId xmlns:a16="http://schemas.microsoft.com/office/drawing/2014/main" id="{3A7818BB-1008-47C7-8CA0-2089134C9212}"/>
                </a:ext>
              </a:extLst>
            </p:cNvPr>
            <p:cNvSpPr txBox="1"/>
            <p:nvPr/>
          </p:nvSpPr>
          <p:spPr>
            <a:xfrm>
              <a:off x="6366800" y="2255631"/>
              <a:ext cx="2592288" cy="45604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latinLnBrk="1"/>
              <a:r>
                <a:rPr lang="en-US" altLang="ko-KR" sz="2100" b="1">
                  <a:latin typeface="Arial"/>
                  <a:cs typeface="Arial"/>
                </a:rPr>
                <a:t>Sensors</a:t>
              </a:r>
            </a:p>
            <a:p>
              <a:pPr defTabSz="1219170"/>
              <a:endParaRPr lang="en-US" altLang="ko-KR" sz="2100" b="1">
                <a:latin typeface="Arial"/>
                <a:cs typeface="Arial"/>
              </a:endParaRPr>
            </a:p>
          </p:txBody>
        </p:sp>
      </p:grpSp>
      <p:sp>
        <p:nvSpPr>
          <p:cNvPr id="11" name="TextBox 10">
            <a:extLst>
              <a:ext uri="{FF2B5EF4-FFF2-40B4-BE49-F238E27FC236}">
                <a16:creationId xmlns:a16="http://schemas.microsoft.com/office/drawing/2014/main" id="{2538DC22-BD11-4D84-930C-655A2194CA77}"/>
              </a:ext>
            </a:extLst>
          </p:cNvPr>
          <p:cNvSpPr txBox="1"/>
          <p:nvPr/>
        </p:nvSpPr>
        <p:spPr>
          <a:xfrm>
            <a:off x="6096000" y="2210969"/>
            <a:ext cx="4707029" cy="1800493"/>
          </a:xfrm>
          <a:prstGeom prst="rect">
            <a:avLst/>
          </a:prstGeom>
          <a:noFill/>
        </p:spPr>
        <p:txBody>
          <a:bodyPr wrap="square" lIns="91440" tIns="45720" rIns="91440" bIns="45720" rtlCol="0" anchor="t">
            <a:spAutoFit/>
          </a:bodyPr>
          <a:lstStyle/>
          <a:p>
            <a:pPr algn="r" defTabSz="1219170"/>
            <a:r>
              <a:rPr lang="en-US" sz="1850">
                <a:ea typeface="+mn-lt"/>
                <a:cs typeface="+mn-lt"/>
              </a:rPr>
              <a:t>In supporting high-accuracy, ubiquitous, indoor and outdoor locations, sensors have been described as a key element. It will allow consistent performance across a variety of different environments, combined with GPS, Wi-Fi and other technologies.</a:t>
            </a:r>
            <a:endParaRPr lang="en-US"/>
          </a:p>
        </p:txBody>
      </p:sp>
      <p:grpSp>
        <p:nvGrpSpPr>
          <p:cNvPr id="12" name="Group 11">
            <a:extLst>
              <a:ext uri="{FF2B5EF4-FFF2-40B4-BE49-F238E27FC236}">
                <a16:creationId xmlns:a16="http://schemas.microsoft.com/office/drawing/2014/main" id="{3BDF1327-C8F3-43B8-8F8F-CB9D8D951BC9}"/>
              </a:ext>
            </a:extLst>
          </p:cNvPr>
          <p:cNvGrpSpPr/>
          <p:nvPr/>
        </p:nvGrpSpPr>
        <p:grpSpPr>
          <a:xfrm>
            <a:off x="6506062" y="4545882"/>
            <a:ext cx="5830357" cy="1269575"/>
            <a:chOff x="151079" y="1870332"/>
            <a:chExt cx="3953305" cy="709557"/>
          </a:xfrm>
        </p:grpSpPr>
        <p:sp>
          <p:nvSpPr>
            <p:cNvPr id="13" name="TextBox 2">
              <a:extLst>
                <a:ext uri="{FF2B5EF4-FFF2-40B4-BE49-F238E27FC236}">
                  <a16:creationId xmlns:a16="http://schemas.microsoft.com/office/drawing/2014/main" id="{2C18C603-0490-4215-9EF8-3F3601610F5B}"/>
                </a:ext>
              </a:extLst>
            </p:cNvPr>
            <p:cNvSpPr txBox="1"/>
            <p:nvPr/>
          </p:nvSpPr>
          <p:spPr>
            <a:xfrm>
              <a:off x="151079" y="2369172"/>
              <a:ext cx="2552380" cy="21071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latinLnBrk="1"/>
              <a:endParaRPr lang="en-US" altLang="ko-KR" sz="1850" dirty="0">
                <a:latin typeface="Arial"/>
                <a:cs typeface="Arial" pitchFamily="34" charset="0"/>
              </a:endParaRPr>
            </a:p>
          </p:txBody>
        </p:sp>
        <p:sp>
          <p:nvSpPr>
            <p:cNvPr id="14" name="TextBox 3">
              <a:extLst>
                <a:ext uri="{FF2B5EF4-FFF2-40B4-BE49-F238E27FC236}">
                  <a16:creationId xmlns:a16="http://schemas.microsoft.com/office/drawing/2014/main" id="{ABA3A2EE-C556-4ECE-A6AF-0E8AF9CE71E4}"/>
                </a:ext>
              </a:extLst>
            </p:cNvPr>
            <p:cNvSpPr txBox="1"/>
            <p:nvPr/>
          </p:nvSpPr>
          <p:spPr>
            <a:xfrm>
              <a:off x="1468847" y="1870332"/>
              <a:ext cx="2635537" cy="23221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latinLnBrk="1"/>
              <a:r>
                <a:rPr lang="en-US" sz="2100" b="1" dirty="0">
                  <a:latin typeface="Arial"/>
                  <a:ea typeface="+mn-lt"/>
                  <a:cs typeface="Arial"/>
                </a:rPr>
                <a:t>Google Map API</a:t>
              </a:r>
              <a:r>
                <a:rPr lang="en-US" sz="2100" b="1" dirty="0">
                  <a:ea typeface="+mn-lt"/>
                  <a:cs typeface="+mn-lt"/>
                </a:rPr>
                <a:t> </a:t>
              </a:r>
              <a:endParaRPr lang="en-US" sz="2100" b="1" dirty="0">
                <a:latin typeface="Arial"/>
                <a:cs typeface="Arial" pitchFamily="34" charset="0"/>
              </a:endParaRPr>
            </a:p>
          </p:txBody>
        </p:sp>
      </p:grpSp>
      <p:sp>
        <p:nvSpPr>
          <p:cNvPr id="16" name="TextBox 2">
            <a:extLst>
              <a:ext uri="{FF2B5EF4-FFF2-40B4-BE49-F238E27FC236}">
                <a16:creationId xmlns:a16="http://schemas.microsoft.com/office/drawing/2014/main" id="{8FE9EE7F-9A29-4E59-8500-5CC1BB573E7A}"/>
              </a:ext>
            </a:extLst>
          </p:cNvPr>
          <p:cNvSpPr txBox="1"/>
          <p:nvPr/>
        </p:nvSpPr>
        <p:spPr>
          <a:xfrm>
            <a:off x="6096000" y="4961380"/>
            <a:ext cx="4707029" cy="20390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latinLnBrk="1"/>
            <a:r>
              <a:rPr lang="en-US" sz="1800" dirty="0">
                <a:effectLst/>
                <a:latin typeface="Arial" panose="020B0604020202020204" pitchFamily="34" charset="0"/>
                <a:ea typeface="SimSun" panose="02010600030101010101" pitchFamily="2" charset="-122"/>
                <a:cs typeface="Arial" panose="020B0604020202020204" pitchFamily="34" charset="0"/>
              </a:rPr>
              <a:t>Google Map API is used to integrate and </a:t>
            </a:r>
          </a:p>
          <a:p>
            <a:pPr defTabSz="1219170" latinLnBrk="1"/>
            <a:r>
              <a:rPr lang="en-US" sz="1800" dirty="0">
                <a:effectLst/>
                <a:latin typeface="Arial" panose="020B0604020202020204" pitchFamily="34" charset="0"/>
                <a:ea typeface="SimSun" panose="02010600030101010101" pitchFamily="2" charset="-122"/>
                <a:cs typeface="Arial" panose="020B0604020202020204" pitchFamily="34" charset="0"/>
              </a:rPr>
              <a:t>collaborate between the application and the companies’ location, so that if a new </a:t>
            </a:r>
          </a:p>
          <a:p>
            <a:pPr defTabSz="1219170" latinLnBrk="1"/>
            <a:r>
              <a:rPr lang="en-US" sz="1800" dirty="0">
                <a:effectLst/>
                <a:latin typeface="Arial" panose="020B0604020202020204" pitchFamily="34" charset="0"/>
                <a:ea typeface="SimSun" panose="02010600030101010101" pitchFamily="2" charset="-122"/>
                <a:cs typeface="Arial" panose="020B0604020202020204" pitchFamily="34" charset="0"/>
              </a:rPr>
              <a:t>company project is detected by the </a:t>
            </a:r>
          </a:p>
          <a:p>
            <a:pPr defTabSz="1219170" latinLnBrk="1"/>
            <a:r>
              <a:rPr lang="en-US" sz="1800" dirty="0">
                <a:effectLst/>
                <a:latin typeface="Arial" panose="020B0604020202020204" pitchFamily="34" charset="0"/>
                <a:ea typeface="SimSun" panose="02010600030101010101" pitchFamily="2" charset="-122"/>
                <a:cs typeface="Arial" panose="020B0604020202020204" pitchFamily="34" charset="0"/>
              </a:rPr>
              <a:t>application, the location will be shown on the map.</a:t>
            </a: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defTabSz="1219170" latinLnBrk="1"/>
            <a:endParaRPr lang="en-US" altLang="ko-KR" sz="1850" dirty="0">
              <a:latin typeface="Arial"/>
              <a:cs typeface="Arial" pitchFamily="34" charset="0"/>
            </a:endParaRPr>
          </a:p>
        </p:txBody>
      </p:sp>
    </p:spTree>
    <p:extLst>
      <p:ext uri="{BB962C8B-B14F-4D97-AF65-F5344CB8AC3E}">
        <p14:creationId xmlns:p14="http://schemas.microsoft.com/office/powerpoint/2010/main" val="2619583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prstGeom prst="rect">
            <a:avLst/>
          </a:prstGeom>
        </p:spPr>
        <p:txBody>
          <a:bodyPr/>
          <a:lstStyle/>
          <a:p>
            <a:r>
              <a:rPr lang="en-US" altLang="ko-KR"/>
              <a:t>Customer Perspective</a:t>
            </a:r>
            <a:endParaRPr lang="ko-KR" altLang="en-US"/>
          </a:p>
        </p:txBody>
      </p:sp>
      <p:sp>
        <p:nvSpPr>
          <p:cNvPr id="3" name="Text Placeholder 2"/>
          <p:cNvSpPr>
            <a:spLocks noGrp="1"/>
          </p:cNvSpPr>
          <p:nvPr>
            <p:ph type="body" sz="quarter" idx="14"/>
          </p:nvPr>
        </p:nvSpPr>
        <p:spPr>
          <a:prstGeom prst="rect">
            <a:avLst/>
          </a:prstGeom>
        </p:spPr>
        <p:txBody>
          <a:bodyPr lIns="91440" tIns="45720" rIns="91440" bIns="45720" anchor="ctr"/>
          <a:lstStyle/>
          <a:p>
            <a:r>
              <a:rPr lang="en-US" sz="1850">
                <a:ea typeface="+mn-lt"/>
                <a:cs typeface="+mn-lt"/>
              </a:rPr>
              <a:t>Company New Project Location Detector</a:t>
            </a:r>
          </a:p>
        </p:txBody>
      </p:sp>
      <p:sp>
        <p:nvSpPr>
          <p:cNvPr id="7" name="TextBox 6"/>
          <p:cNvSpPr txBox="1"/>
          <p:nvPr/>
        </p:nvSpPr>
        <p:spPr>
          <a:xfrm>
            <a:off x="1020782" y="4455857"/>
            <a:ext cx="768085" cy="584775"/>
          </a:xfrm>
          <a:prstGeom prst="rect">
            <a:avLst/>
          </a:prstGeom>
          <a:noFill/>
        </p:spPr>
        <p:txBody>
          <a:bodyPr wrap="square" rtlCol="0">
            <a:spAutoFit/>
          </a:bodyPr>
          <a:lstStyle/>
          <a:p>
            <a:pPr algn="ctr" defTabSz="1219170" latinLnBrk="1"/>
            <a:r>
              <a:rPr lang="en-US" altLang="ko-KR" sz="3200" b="1">
                <a:solidFill>
                  <a:srgbClr val="9AD3E9"/>
                </a:solidFill>
                <a:latin typeface="Arial"/>
                <a:cs typeface="Arial" pitchFamily="34" charset="0"/>
              </a:rPr>
              <a:t>01</a:t>
            </a:r>
            <a:endParaRPr lang="ko-KR" altLang="en-US" sz="3200" b="1">
              <a:solidFill>
                <a:srgbClr val="9AD3E9"/>
              </a:solidFill>
              <a:latin typeface="Arial"/>
              <a:cs typeface="Arial" pitchFamily="34" charset="0"/>
            </a:endParaRPr>
          </a:p>
        </p:txBody>
      </p:sp>
      <p:grpSp>
        <p:nvGrpSpPr>
          <p:cNvPr id="8" name="Group 7"/>
          <p:cNvGrpSpPr/>
          <p:nvPr/>
        </p:nvGrpSpPr>
        <p:grpSpPr>
          <a:xfrm>
            <a:off x="1020782" y="4992910"/>
            <a:ext cx="2788121" cy="1446550"/>
            <a:chOff x="2113657" y="4283314"/>
            <a:chExt cx="2120135" cy="1084912"/>
          </a:xfrm>
        </p:grpSpPr>
        <p:sp>
          <p:nvSpPr>
            <p:cNvPr id="9" name="TextBox 8"/>
            <p:cNvSpPr txBox="1"/>
            <p:nvPr/>
          </p:nvSpPr>
          <p:spPr>
            <a:xfrm>
              <a:off x="2113657" y="4560313"/>
              <a:ext cx="2120134" cy="807913"/>
            </a:xfrm>
            <a:prstGeom prst="rect">
              <a:avLst/>
            </a:prstGeom>
            <a:noFill/>
          </p:spPr>
          <p:txBody>
            <a:bodyPr wrap="square" lIns="91440" tIns="45720" rIns="91440" bIns="45720" rtlCol="0" anchor="t">
              <a:spAutoFit/>
            </a:bodyPr>
            <a:lstStyle/>
            <a:p>
              <a:pPr defTabSz="1219170" latinLnBrk="1"/>
              <a:r>
                <a:rPr lang="en-US" altLang="ko-KR" sz="1600">
                  <a:latin typeface="Arial"/>
                  <a:cs typeface="Arial"/>
                </a:rPr>
                <a:t>External users can find nearest construction site easily by receiving notification.</a:t>
              </a:r>
              <a:endParaRPr lang="en-US" altLang="ko-KR" sz="1600">
                <a:solidFill>
                  <a:prstClr val="black">
                    <a:lumMod val="75000"/>
                    <a:lumOff val="25000"/>
                  </a:prstClr>
                </a:solidFill>
                <a:latin typeface="Arial"/>
                <a:cs typeface="Arial" pitchFamily="34" charset="0"/>
              </a:endParaRPr>
            </a:p>
          </p:txBody>
        </p:sp>
        <p:sp>
          <p:nvSpPr>
            <p:cNvPr id="10" name="TextBox 9"/>
            <p:cNvSpPr txBox="1"/>
            <p:nvPr/>
          </p:nvSpPr>
          <p:spPr>
            <a:xfrm>
              <a:off x="2113658" y="4283314"/>
              <a:ext cx="2120134" cy="253915"/>
            </a:xfrm>
            <a:prstGeom prst="rect">
              <a:avLst/>
            </a:prstGeom>
            <a:noFill/>
          </p:spPr>
          <p:txBody>
            <a:bodyPr wrap="square" lIns="91440" tIns="45720" rIns="91440" bIns="45720" rtlCol="0" anchor="t">
              <a:spAutoFit/>
            </a:bodyPr>
            <a:lstStyle/>
            <a:p>
              <a:pPr defTabSz="1219170" latinLnBrk="1"/>
              <a:r>
                <a:rPr lang="en-US" altLang="ko-KR" sz="1600" b="1">
                  <a:solidFill>
                    <a:srgbClr val="000000"/>
                  </a:solidFill>
                  <a:latin typeface="Arial"/>
                  <a:cs typeface="Arial"/>
                </a:rPr>
                <a:t>Easy to Find Location</a:t>
              </a:r>
              <a:endParaRPr lang="en-US" altLang="ko-KR" sz="1600" b="1">
                <a:solidFill>
                  <a:srgbClr val="000000"/>
                </a:solidFill>
                <a:latin typeface="Arial"/>
                <a:cs typeface="Arial" pitchFamily="34" charset="0"/>
              </a:endParaRPr>
            </a:p>
          </p:txBody>
        </p:sp>
      </p:grpSp>
      <p:sp>
        <p:nvSpPr>
          <p:cNvPr id="11" name="TextBox 10"/>
          <p:cNvSpPr txBox="1"/>
          <p:nvPr/>
        </p:nvSpPr>
        <p:spPr>
          <a:xfrm>
            <a:off x="4573176" y="4455857"/>
            <a:ext cx="768085" cy="584775"/>
          </a:xfrm>
          <a:prstGeom prst="rect">
            <a:avLst/>
          </a:prstGeom>
          <a:noFill/>
        </p:spPr>
        <p:txBody>
          <a:bodyPr wrap="square" rtlCol="0">
            <a:spAutoFit/>
          </a:bodyPr>
          <a:lstStyle/>
          <a:p>
            <a:pPr algn="ctr" defTabSz="1219170" latinLnBrk="1"/>
            <a:r>
              <a:rPr lang="en-US" altLang="ko-KR" sz="3200" b="1">
                <a:solidFill>
                  <a:srgbClr val="A4B4EA"/>
                </a:solidFill>
                <a:latin typeface="Arial"/>
                <a:cs typeface="Arial" pitchFamily="34" charset="0"/>
              </a:rPr>
              <a:t>02</a:t>
            </a:r>
            <a:endParaRPr lang="ko-KR" altLang="en-US" sz="3200" b="1">
              <a:solidFill>
                <a:srgbClr val="A4B4EA"/>
              </a:solidFill>
              <a:latin typeface="Arial"/>
              <a:cs typeface="Arial" pitchFamily="34" charset="0"/>
            </a:endParaRPr>
          </a:p>
        </p:txBody>
      </p:sp>
      <p:grpSp>
        <p:nvGrpSpPr>
          <p:cNvPr id="12" name="Group 11"/>
          <p:cNvGrpSpPr/>
          <p:nvPr/>
        </p:nvGrpSpPr>
        <p:grpSpPr>
          <a:xfrm>
            <a:off x="4573177" y="4992916"/>
            <a:ext cx="2788121" cy="954108"/>
            <a:chOff x="2113657" y="4283314"/>
            <a:chExt cx="2120135" cy="715580"/>
          </a:xfrm>
        </p:grpSpPr>
        <p:sp>
          <p:nvSpPr>
            <p:cNvPr id="13" name="TextBox 12"/>
            <p:cNvSpPr txBox="1"/>
            <p:nvPr/>
          </p:nvSpPr>
          <p:spPr>
            <a:xfrm>
              <a:off x="2113657" y="4560313"/>
              <a:ext cx="2120134" cy="438581"/>
            </a:xfrm>
            <a:prstGeom prst="rect">
              <a:avLst/>
            </a:prstGeom>
            <a:noFill/>
          </p:spPr>
          <p:txBody>
            <a:bodyPr wrap="square" lIns="91440" tIns="45720" rIns="91440" bIns="45720" rtlCol="0" anchor="t">
              <a:spAutoFit/>
            </a:bodyPr>
            <a:lstStyle/>
            <a:p>
              <a:pPr defTabSz="1219170" latinLnBrk="1"/>
              <a:r>
                <a:rPr lang="en-US" altLang="ko-KR" sz="1600">
                  <a:solidFill>
                    <a:srgbClr val="000000"/>
                  </a:solidFill>
                  <a:latin typeface="Arial"/>
                  <a:cs typeface="Arial"/>
                </a:rPr>
                <a:t>External users can save fuel and money.</a:t>
              </a:r>
              <a:endParaRPr lang="en-US" altLang="ko-KR" sz="1600">
                <a:solidFill>
                  <a:srgbClr val="000000"/>
                </a:solidFill>
                <a:latin typeface="Arial"/>
                <a:cs typeface="Arial" pitchFamily="34" charset="0"/>
              </a:endParaRPr>
            </a:p>
          </p:txBody>
        </p:sp>
        <p:sp>
          <p:nvSpPr>
            <p:cNvPr id="14" name="TextBox 13"/>
            <p:cNvSpPr txBox="1"/>
            <p:nvPr/>
          </p:nvSpPr>
          <p:spPr>
            <a:xfrm>
              <a:off x="2113658" y="4283314"/>
              <a:ext cx="2120134" cy="253915"/>
            </a:xfrm>
            <a:prstGeom prst="rect">
              <a:avLst/>
            </a:prstGeom>
            <a:noFill/>
          </p:spPr>
          <p:txBody>
            <a:bodyPr wrap="square" lIns="91440" tIns="45720" rIns="91440" bIns="45720" rtlCol="0" anchor="t">
              <a:spAutoFit/>
            </a:bodyPr>
            <a:lstStyle/>
            <a:p>
              <a:pPr defTabSz="1219170" latinLnBrk="1"/>
              <a:r>
                <a:rPr lang="en-US" altLang="ko-KR" sz="1600" b="1">
                  <a:solidFill>
                    <a:srgbClr val="000000"/>
                  </a:solidFill>
                  <a:latin typeface="Arial"/>
                  <a:cs typeface="Arial"/>
                </a:rPr>
                <a:t>Less Travel Expenses</a:t>
              </a:r>
              <a:endParaRPr lang="en-US" altLang="ko-KR" sz="1600" b="1">
                <a:solidFill>
                  <a:srgbClr val="000000"/>
                </a:solidFill>
                <a:latin typeface="Arial"/>
                <a:cs typeface="Arial" pitchFamily="34" charset="0"/>
              </a:endParaRPr>
            </a:p>
          </p:txBody>
        </p:sp>
      </p:grpSp>
      <p:sp>
        <p:nvSpPr>
          <p:cNvPr id="15" name="TextBox 14"/>
          <p:cNvSpPr txBox="1"/>
          <p:nvPr/>
        </p:nvSpPr>
        <p:spPr>
          <a:xfrm>
            <a:off x="8125571" y="4455857"/>
            <a:ext cx="768085" cy="584775"/>
          </a:xfrm>
          <a:prstGeom prst="rect">
            <a:avLst/>
          </a:prstGeom>
          <a:noFill/>
        </p:spPr>
        <p:txBody>
          <a:bodyPr wrap="square" rtlCol="0">
            <a:spAutoFit/>
          </a:bodyPr>
          <a:lstStyle/>
          <a:p>
            <a:pPr algn="ctr" defTabSz="1219170" latinLnBrk="1"/>
            <a:r>
              <a:rPr lang="en-US" altLang="ko-KR" sz="3200" b="1">
                <a:solidFill>
                  <a:srgbClr val="F8B2A3"/>
                </a:solidFill>
                <a:latin typeface="Arial"/>
                <a:cs typeface="Arial" pitchFamily="34" charset="0"/>
              </a:rPr>
              <a:t>03</a:t>
            </a:r>
            <a:endParaRPr lang="ko-KR" altLang="en-US" sz="3200" b="1">
              <a:solidFill>
                <a:srgbClr val="F8B2A3"/>
              </a:solidFill>
              <a:latin typeface="Arial"/>
              <a:cs typeface="Arial" pitchFamily="34" charset="0"/>
            </a:endParaRPr>
          </a:p>
        </p:txBody>
      </p:sp>
      <p:grpSp>
        <p:nvGrpSpPr>
          <p:cNvPr id="16" name="Group 15"/>
          <p:cNvGrpSpPr/>
          <p:nvPr/>
        </p:nvGrpSpPr>
        <p:grpSpPr>
          <a:xfrm>
            <a:off x="8125572" y="4992918"/>
            <a:ext cx="2788121" cy="1200330"/>
            <a:chOff x="2113657" y="4283314"/>
            <a:chExt cx="2120135" cy="900246"/>
          </a:xfrm>
        </p:grpSpPr>
        <p:sp>
          <p:nvSpPr>
            <p:cNvPr id="17" name="TextBox 16"/>
            <p:cNvSpPr txBox="1"/>
            <p:nvPr/>
          </p:nvSpPr>
          <p:spPr>
            <a:xfrm>
              <a:off x="2113657" y="4560313"/>
              <a:ext cx="2120134" cy="623247"/>
            </a:xfrm>
            <a:prstGeom prst="rect">
              <a:avLst/>
            </a:prstGeom>
            <a:noFill/>
          </p:spPr>
          <p:txBody>
            <a:bodyPr wrap="square" lIns="91440" tIns="45720" rIns="91440" bIns="45720" rtlCol="0" anchor="t">
              <a:spAutoFit/>
            </a:bodyPr>
            <a:lstStyle/>
            <a:p>
              <a:pPr defTabSz="1219170" latinLnBrk="1"/>
              <a:r>
                <a:rPr lang="en-US" altLang="ko-KR" sz="1600">
                  <a:solidFill>
                    <a:srgbClr val="000000"/>
                  </a:solidFill>
                  <a:latin typeface="Arial"/>
                  <a:cs typeface="Arial"/>
                </a:rPr>
                <a:t>External users can arrive to desired destination at expected time.</a:t>
              </a:r>
              <a:endParaRPr lang="en-US" altLang="ko-KR" sz="1600">
                <a:solidFill>
                  <a:srgbClr val="000000"/>
                </a:solidFill>
                <a:latin typeface="Arial"/>
                <a:cs typeface="Arial" pitchFamily="34" charset="0"/>
              </a:endParaRPr>
            </a:p>
          </p:txBody>
        </p:sp>
        <p:sp>
          <p:nvSpPr>
            <p:cNvPr id="18" name="TextBox 17"/>
            <p:cNvSpPr txBox="1"/>
            <p:nvPr/>
          </p:nvSpPr>
          <p:spPr>
            <a:xfrm>
              <a:off x="2113658" y="4283314"/>
              <a:ext cx="2120134" cy="253915"/>
            </a:xfrm>
            <a:prstGeom prst="rect">
              <a:avLst/>
            </a:prstGeom>
            <a:noFill/>
          </p:spPr>
          <p:txBody>
            <a:bodyPr wrap="square" lIns="91440" tIns="45720" rIns="91440" bIns="45720" rtlCol="0" anchor="t">
              <a:spAutoFit/>
            </a:bodyPr>
            <a:lstStyle/>
            <a:p>
              <a:pPr defTabSz="1219170" latinLnBrk="1"/>
              <a:r>
                <a:rPr lang="en-US" altLang="ko-KR" sz="1600" b="1">
                  <a:solidFill>
                    <a:srgbClr val="000000"/>
                  </a:solidFill>
                  <a:latin typeface="Arial"/>
                  <a:cs typeface="Arial"/>
                </a:rPr>
                <a:t>Save Time</a:t>
              </a:r>
              <a:endParaRPr lang="en-US" altLang="ko-KR" sz="1600" b="1">
                <a:solidFill>
                  <a:srgbClr val="000000"/>
                </a:solidFill>
                <a:latin typeface="Arial"/>
                <a:cs typeface="Arial" pitchFamily="34" charset="0"/>
              </a:endParaRPr>
            </a:p>
          </p:txBody>
        </p:sp>
      </p:grpSp>
      <p:pic>
        <p:nvPicPr>
          <p:cNvPr id="4" name="Picture 5" descr="Diagram&#10;&#10;Description automatically generated">
            <a:extLst>
              <a:ext uri="{FF2B5EF4-FFF2-40B4-BE49-F238E27FC236}">
                <a16:creationId xmlns:a16="http://schemas.microsoft.com/office/drawing/2014/main" id="{A2DFAC38-F1C4-4672-8495-B3CC37685B5E}"/>
              </a:ext>
            </a:extLst>
          </p:cNvPr>
          <p:cNvPicPr>
            <a:picLocks noGrp="1" noChangeAspect="1"/>
          </p:cNvPicPr>
          <p:nvPr>
            <p:ph type="pic" idx="11"/>
          </p:nvPr>
        </p:nvPicPr>
        <p:blipFill rotWithShape="1">
          <a:blip r:embed="rId2"/>
          <a:srcRect l="16037" r="16037"/>
          <a:stretch/>
        </p:blipFill>
        <p:spPr>
          <a:ln>
            <a:noFill/>
          </a:ln>
        </p:spPr>
      </p:pic>
      <p:pic>
        <p:nvPicPr>
          <p:cNvPr id="20" name="Picture 21" descr="A close up of a sign&#10;&#10;Description automatically generated">
            <a:extLst>
              <a:ext uri="{FF2B5EF4-FFF2-40B4-BE49-F238E27FC236}">
                <a16:creationId xmlns:a16="http://schemas.microsoft.com/office/drawing/2014/main" id="{85165ECF-751F-4FF4-A44D-DAD23D635FA8}"/>
              </a:ext>
            </a:extLst>
          </p:cNvPr>
          <p:cNvPicPr>
            <a:picLocks noGrp="1" noChangeAspect="1"/>
          </p:cNvPicPr>
          <p:nvPr>
            <p:ph type="pic" idx="12"/>
          </p:nvPr>
        </p:nvPicPr>
        <p:blipFill rotWithShape="1">
          <a:blip r:embed="rId3"/>
          <a:srcRect t="8658" b="8658"/>
          <a:stretch/>
        </p:blipFill>
        <p:spPr/>
      </p:pic>
      <p:pic>
        <p:nvPicPr>
          <p:cNvPr id="24" name="Picture 24" descr="Graphical user interface&#10;&#10;Description automatically generated">
            <a:extLst>
              <a:ext uri="{FF2B5EF4-FFF2-40B4-BE49-F238E27FC236}">
                <a16:creationId xmlns:a16="http://schemas.microsoft.com/office/drawing/2014/main" id="{2C115CDD-5DDD-46DC-AC1A-09F8FB3DFD8B}"/>
              </a:ext>
            </a:extLst>
          </p:cNvPr>
          <p:cNvPicPr>
            <a:picLocks noGrp="1" noChangeAspect="1"/>
          </p:cNvPicPr>
          <p:nvPr>
            <p:ph type="pic" idx="10"/>
          </p:nvPr>
        </p:nvPicPr>
        <p:blipFill rotWithShape="1">
          <a:blip r:embed="rId4"/>
          <a:srcRect t="8658" b="8658"/>
          <a:stretch/>
        </p:blipFill>
        <p:spPr>
          <a:prstGeom prst="rect">
            <a:avLst/>
          </a:prstGeom>
        </p:spPr>
      </p:pic>
    </p:spTree>
    <p:extLst>
      <p:ext uri="{BB962C8B-B14F-4D97-AF65-F5344CB8AC3E}">
        <p14:creationId xmlns:p14="http://schemas.microsoft.com/office/powerpoint/2010/main" val="1048198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4" descr="Text, whiteboard&#10;&#10;Description automatically generated">
            <a:extLst>
              <a:ext uri="{FF2B5EF4-FFF2-40B4-BE49-F238E27FC236}">
                <a16:creationId xmlns:a16="http://schemas.microsoft.com/office/drawing/2014/main" id="{5F35721C-36DC-4C4C-BC38-A836786A7A9C}"/>
              </a:ext>
            </a:extLst>
          </p:cNvPr>
          <p:cNvPicPr>
            <a:picLocks noGrp="1" noChangeAspect="1"/>
          </p:cNvPicPr>
          <p:nvPr>
            <p:ph type="pic" idx="10"/>
          </p:nvPr>
        </p:nvPicPr>
        <p:blipFill rotWithShape="1">
          <a:blip r:embed="rId2"/>
          <a:srcRect l="868" r="868"/>
          <a:stretch/>
        </p:blipFill>
        <p:spPr>
          <a:xfrm>
            <a:off x="2466975" y="1513307"/>
            <a:ext cx="3263900" cy="2698750"/>
          </a:xfrm>
        </p:spPr>
      </p:pic>
      <p:pic>
        <p:nvPicPr>
          <p:cNvPr id="35" name="Picture 35" descr="Icon&#10;&#10;Description automatically generated">
            <a:extLst>
              <a:ext uri="{FF2B5EF4-FFF2-40B4-BE49-F238E27FC236}">
                <a16:creationId xmlns:a16="http://schemas.microsoft.com/office/drawing/2014/main" id="{309F473B-EE8F-4BDD-A6AC-FF8FF0D27A04}"/>
              </a:ext>
            </a:extLst>
          </p:cNvPr>
          <p:cNvPicPr>
            <a:picLocks noGrp="1" noChangeAspect="1"/>
          </p:cNvPicPr>
          <p:nvPr>
            <p:ph type="pic" idx="11"/>
          </p:nvPr>
        </p:nvPicPr>
        <p:blipFill rotWithShape="1">
          <a:blip r:embed="rId3"/>
          <a:srcRect l="13371" r="13371"/>
          <a:stretch/>
        </p:blipFill>
        <p:spPr>
          <a:xfrm>
            <a:off x="6465553" y="1802715"/>
            <a:ext cx="2789912" cy="2121113"/>
          </a:xfrm>
        </p:spPr>
      </p:pic>
      <p:sp>
        <p:nvSpPr>
          <p:cNvPr id="5" name="Text Placeholder 4">
            <a:extLst>
              <a:ext uri="{FF2B5EF4-FFF2-40B4-BE49-F238E27FC236}">
                <a16:creationId xmlns:a16="http://schemas.microsoft.com/office/drawing/2014/main" id="{C2E8DC19-DD2B-404C-A51A-49D33DE2797E}"/>
              </a:ext>
            </a:extLst>
          </p:cNvPr>
          <p:cNvSpPr>
            <a:spLocks noGrp="1"/>
          </p:cNvSpPr>
          <p:nvPr>
            <p:ph type="body" sz="quarter" idx="13"/>
          </p:nvPr>
        </p:nvSpPr>
        <p:spPr/>
        <p:txBody>
          <a:bodyPr lIns="91440" tIns="45720" rIns="91440" bIns="45720" anchor="ctr"/>
          <a:lstStyle/>
          <a:p>
            <a:r>
              <a:rPr lang="en-US">
                <a:cs typeface="Arial"/>
              </a:rPr>
              <a:t>Internal User's Perspective</a:t>
            </a:r>
            <a:endParaRPr lang="en-US"/>
          </a:p>
        </p:txBody>
      </p:sp>
      <p:sp>
        <p:nvSpPr>
          <p:cNvPr id="6" name="Text Placeholder 5">
            <a:extLst>
              <a:ext uri="{FF2B5EF4-FFF2-40B4-BE49-F238E27FC236}">
                <a16:creationId xmlns:a16="http://schemas.microsoft.com/office/drawing/2014/main" id="{80DAAE44-F2E2-4D01-B3B4-1F206F18C7AE}"/>
              </a:ext>
            </a:extLst>
          </p:cNvPr>
          <p:cNvSpPr>
            <a:spLocks noGrp="1"/>
          </p:cNvSpPr>
          <p:nvPr>
            <p:ph type="body" sz="quarter" idx="14"/>
          </p:nvPr>
        </p:nvSpPr>
        <p:spPr/>
        <p:txBody>
          <a:bodyPr lIns="91440" tIns="45720" rIns="91440" bIns="45720" anchor="ctr"/>
          <a:lstStyle/>
          <a:p>
            <a:r>
              <a:rPr lang="en-US" sz="1850">
                <a:ea typeface="+mn-lt"/>
                <a:cs typeface="+mn-lt"/>
              </a:rPr>
              <a:t>Company New Project Location Detector</a:t>
            </a:r>
          </a:p>
        </p:txBody>
      </p:sp>
      <p:sp>
        <p:nvSpPr>
          <p:cNvPr id="16" name="TextBox 15">
            <a:extLst>
              <a:ext uri="{FF2B5EF4-FFF2-40B4-BE49-F238E27FC236}">
                <a16:creationId xmlns:a16="http://schemas.microsoft.com/office/drawing/2014/main" id="{4E7E81E8-DD9A-4900-B58A-28930C415C18}"/>
              </a:ext>
            </a:extLst>
          </p:cNvPr>
          <p:cNvSpPr txBox="1"/>
          <p:nvPr/>
        </p:nvSpPr>
        <p:spPr>
          <a:xfrm>
            <a:off x="2415386" y="5089073"/>
            <a:ext cx="3320082" cy="1569660"/>
          </a:xfrm>
          <a:prstGeom prst="rect">
            <a:avLst/>
          </a:prstGeom>
          <a:noFill/>
        </p:spPr>
        <p:txBody>
          <a:bodyPr wrap="square" lIns="91440" tIns="45720" rIns="91440" bIns="45720" rtlCol="0" anchor="t">
            <a:spAutoFit/>
          </a:bodyPr>
          <a:lstStyle/>
          <a:p>
            <a:pPr defTabSz="1219170"/>
            <a:r>
              <a:rPr lang="en-US" sz="1600">
                <a:ea typeface="+mn-lt"/>
                <a:cs typeface="+mn-lt"/>
              </a:rPr>
              <a:t>Internal user can do early preparation if they get confirmation that the external user will come to their company new project site within the expected time.</a:t>
            </a:r>
          </a:p>
          <a:p>
            <a:pPr defTabSz="1219170"/>
            <a:endParaRPr lang="en-US" altLang="ko-KR" sz="1600">
              <a:solidFill>
                <a:srgbClr val="000000"/>
              </a:solidFill>
              <a:latin typeface="Arial"/>
              <a:cs typeface="Arial" pitchFamily="34" charset="0"/>
            </a:endParaRPr>
          </a:p>
        </p:txBody>
      </p:sp>
      <p:sp>
        <p:nvSpPr>
          <p:cNvPr id="18" name="TextBox 17">
            <a:extLst>
              <a:ext uri="{FF2B5EF4-FFF2-40B4-BE49-F238E27FC236}">
                <a16:creationId xmlns:a16="http://schemas.microsoft.com/office/drawing/2014/main" id="{773D4BAA-1EA7-470B-A139-A2409C09754D}"/>
              </a:ext>
            </a:extLst>
          </p:cNvPr>
          <p:cNvSpPr txBox="1"/>
          <p:nvPr/>
        </p:nvSpPr>
        <p:spPr>
          <a:xfrm>
            <a:off x="2472896" y="4748495"/>
            <a:ext cx="2788120" cy="338553"/>
          </a:xfrm>
          <a:prstGeom prst="rect">
            <a:avLst/>
          </a:prstGeom>
          <a:noFill/>
        </p:spPr>
        <p:txBody>
          <a:bodyPr wrap="square" lIns="91440" tIns="45720" rIns="91440" bIns="45720" rtlCol="0" anchor="t">
            <a:spAutoFit/>
          </a:bodyPr>
          <a:lstStyle/>
          <a:p>
            <a:pPr defTabSz="1219170" latinLnBrk="1"/>
            <a:r>
              <a:rPr lang="en-US" altLang="ko-KR" sz="1600" b="1">
                <a:solidFill>
                  <a:srgbClr val="000000"/>
                </a:solidFill>
                <a:latin typeface="Arial"/>
                <a:cs typeface="Arial"/>
              </a:rPr>
              <a:t>Early Preparation</a:t>
            </a:r>
            <a:endParaRPr lang="en-US" altLang="ko-KR" sz="1600" b="1">
              <a:solidFill>
                <a:srgbClr val="000000"/>
              </a:solidFill>
              <a:latin typeface="Arial"/>
              <a:cs typeface="Arial" pitchFamily="34" charset="0"/>
            </a:endParaRPr>
          </a:p>
        </p:txBody>
      </p:sp>
      <p:sp>
        <p:nvSpPr>
          <p:cNvPr id="28" name="TextBox 27">
            <a:extLst>
              <a:ext uri="{FF2B5EF4-FFF2-40B4-BE49-F238E27FC236}">
                <a16:creationId xmlns:a16="http://schemas.microsoft.com/office/drawing/2014/main" id="{E1CB783B-60FF-45C7-BFB3-85F3487DD228}"/>
              </a:ext>
            </a:extLst>
          </p:cNvPr>
          <p:cNvSpPr txBox="1"/>
          <p:nvPr/>
        </p:nvSpPr>
        <p:spPr>
          <a:xfrm>
            <a:off x="2415386" y="4225820"/>
            <a:ext cx="768085" cy="584775"/>
          </a:xfrm>
          <a:prstGeom prst="rect">
            <a:avLst/>
          </a:prstGeom>
          <a:noFill/>
        </p:spPr>
        <p:txBody>
          <a:bodyPr wrap="square" rtlCol="0">
            <a:spAutoFit/>
          </a:bodyPr>
          <a:lstStyle/>
          <a:p>
            <a:pPr algn="ctr" defTabSz="1219170" latinLnBrk="1"/>
            <a:r>
              <a:rPr lang="en-US" altLang="ko-KR" sz="3200" b="1">
                <a:solidFill>
                  <a:srgbClr val="9AD3E9"/>
                </a:solidFill>
                <a:latin typeface="Arial"/>
                <a:cs typeface="Arial" pitchFamily="34" charset="0"/>
              </a:rPr>
              <a:t>01</a:t>
            </a:r>
            <a:endParaRPr lang="ko-KR" altLang="en-US" sz="3200" b="1">
              <a:solidFill>
                <a:srgbClr val="9AD3E9"/>
              </a:solidFill>
              <a:latin typeface="Arial"/>
              <a:cs typeface="Arial" pitchFamily="34" charset="0"/>
            </a:endParaRPr>
          </a:p>
        </p:txBody>
      </p:sp>
      <p:sp>
        <p:nvSpPr>
          <p:cNvPr id="30" name="TextBox 29">
            <a:extLst>
              <a:ext uri="{FF2B5EF4-FFF2-40B4-BE49-F238E27FC236}">
                <a16:creationId xmlns:a16="http://schemas.microsoft.com/office/drawing/2014/main" id="{EB7AFB76-8E2D-4783-AD35-7D9C837A2FDE}"/>
              </a:ext>
            </a:extLst>
          </p:cNvPr>
          <p:cNvSpPr txBox="1"/>
          <p:nvPr/>
        </p:nvSpPr>
        <p:spPr>
          <a:xfrm>
            <a:off x="6470987" y="4225820"/>
            <a:ext cx="768085" cy="584775"/>
          </a:xfrm>
          <a:prstGeom prst="rect">
            <a:avLst/>
          </a:prstGeom>
          <a:noFill/>
        </p:spPr>
        <p:txBody>
          <a:bodyPr wrap="square" rtlCol="0">
            <a:spAutoFit/>
          </a:bodyPr>
          <a:lstStyle/>
          <a:p>
            <a:pPr algn="ctr" defTabSz="1219170" latinLnBrk="1"/>
            <a:r>
              <a:rPr lang="en-US" altLang="ko-KR" sz="3200" b="1">
                <a:solidFill>
                  <a:srgbClr val="A4B4EA"/>
                </a:solidFill>
                <a:latin typeface="Arial"/>
                <a:cs typeface="Arial" pitchFamily="34" charset="0"/>
              </a:rPr>
              <a:t>02</a:t>
            </a:r>
            <a:endParaRPr lang="ko-KR" altLang="en-US" sz="3200" b="1">
              <a:solidFill>
                <a:srgbClr val="A4B4EA"/>
              </a:solidFill>
              <a:latin typeface="Arial"/>
              <a:cs typeface="Arial" pitchFamily="34" charset="0"/>
            </a:endParaRPr>
          </a:p>
        </p:txBody>
      </p:sp>
      <p:sp>
        <p:nvSpPr>
          <p:cNvPr id="31" name="TextBox 30">
            <a:extLst>
              <a:ext uri="{FF2B5EF4-FFF2-40B4-BE49-F238E27FC236}">
                <a16:creationId xmlns:a16="http://schemas.microsoft.com/office/drawing/2014/main" id="{240F751C-4C5E-4CAB-A348-564EF69495B9}"/>
              </a:ext>
            </a:extLst>
          </p:cNvPr>
          <p:cNvSpPr txBox="1"/>
          <p:nvPr/>
        </p:nvSpPr>
        <p:spPr>
          <a:xfrm>
            <a:off x="6469801" y="5089072"/>
            <a:ext cx="2788120" cy="1077218"/>
          </a:xfrm>
          <a:prstGeom prst="rect">
            <a:avLst/>
          </a:prstGeom>
          <a:noFill/>
        </p:spPr>
        <p:txBody>
          <a:bodyPr wrap="square" lIns="91440" tIns="45720" rIns="91440" bIns="45720" rtlCol="0" anchor="t">
            <a:spAutoFit/>
          </a:bodyPr>
          <a:lstStyle/>
          <a:p>
            <a:pPr defTabSz="1219170" latinLnBrk="1"/>
            <a:r>
              <a:rPr lang="en-US" altLang="ko-KR" sz="1600">
                <a:solidFill>
                  <a:srgbClr val="000000"/>
                </a:solidFill>
                <a:latin typeface="Arial"/>
                <a:cs typeface="Arial"/>
              </a:rPr>
              <a:t>Internal user can avoid wasting time when external user has cancelled the visit to their company site.</a:t>
            </a:r>
            <a:endParaRPr lang="en-US" altLang="ko-KR" sz="1600">
              <a:solidFill>
                <a:srgbClr val="000000"/>
              </a:solidFill>
              <a:latin typeface="Arial"/>
              <a:cs typeface="Arial" pitchFamily="34" charset="0"/>
            </a:endParaRPr>
          </a:p>
        </p:txBody>
      </p:sp>
      <p:sp>
        <p:nvSpPr>
          <p:cNvPr id="32" name="TextBox 31">
            <a:extLst>
              <a:ext uri="{FF2B5EF4-FFF2-40B4-BE49-F238E27FC236}">
                <a16:creationId xmlns:a16="http://schemas.microsoft.com/office/drawing/2014/main" id="{1AF8EC10-7D5B-47E3-8FE1-7C811A5FC2AC}"/>
              </a:ext>
            </a:extLst>
          </p:cNvPr>
          <p:cNvSpPr txBox="1"/>
          <p:nvPr/>
        </p:nvSpPr>
        <p:spPr>
          <a:xfrm>
            <a:off x="6469802" y="4748494"/>
            <a:ext cx="2788120" cy="338553"/>
          </a:xfrm>
          <a:prstGeom prst="rect">
            <a:avLst/>
          </a:prstGeom>
          <a:noFill/>
        </p:spPr>
        <p:txBody>
          <a:bodyPr wrap="square" lIns="91440" tIns="45720" rIns="91440" bIns="45720" rtlCol="0" anchor="t">
            <a:spAutoFit/>
          </a:bodyPr>
          <a:lstStyle/>
          <a:p>
            <a:pPr defTabSz="1219170" latinLnBrk="1"/>
            <a:r>
              <a:rPr lang="en-US" altLang="ko-KR" sz="1600" b="1">
                <a:solidFill>
                  <a:srgbClr val="000000"/>
                </a:solidFill>
                <a:latin typeface="Arial"/>
                <a:cs typeface="Arial"/>
              </a:rPr>
              <a:t>Prevent Waste of Time</a:t>
            </a:r>
            <a:endParaRPr lang="en-US" altLang="ko-KR" sz="1600" b="1">
              <a:solidFill>
                <a:srgbClr val="000000"/>
              </a:solidFill>
              <a:latin typeface="Arial"/>
              <a:cs typeface="Arial" pitchFamily="34" charset="0"/>
            </a:endParaRPr>
          </a:p>
        </p:txBody>
      </p:sp>
    </p:spTree>
    <p:extLst>
      <p:ext uri="{BB962C8B-B14F-4D97-AF65-F5344CB8AC3E}">
        <p14:creationId xmlns:p14="http://schemas.microsoft.com/office/powerpoint/2010/main" val="4237678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420FC-169E-4925-9961-AD6BE84B3EAF}"/>
              </a:ext>
            </a:extLst>
          </p:cNvPr>
          <p:cNvSpPr>
            <a:spLocks noGrp="1"/>
          </p:cNvSpPr>
          <p:nvPr>
            <p:ph type="title"/>
          </p:nvPr>
        </p:nvSpPr>
        <p:spPr>
          <a:xfrm>
            <a:off x="337497" y="679731"/>
            <a:ext cx="3124151" cy="3736540"/>
          </a:xfrm>
        </p:spPr>
        <p:txBody>
          <a:bodyPr vert="horz" lIns="91440" tIns="45720" rIns="91440" bIns="45720" rtlCol="0" anchor="b">
            <a:normAutofit/>
          </a:bodyPr>
          <a:lstStyle/>
          <a:p>
            <a:r>
              <a:rPr lang="en-US" sz="4600"/>
              <a:t>Login Interface</a:t>
            </a:r>
          </a:p>
        </p:txBody>
      </p:sp>
      <p:grpSp>
        <p:nvGrpSpPr>
          <p:cNvPr id="14" name="Group 1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5" name="Straight Connector 1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FA6B2375-DE74-4852-928F-7098EADA60A6}"/>
              </a:ext>
            </a:extLst>
          </p:cNvPr>
          <p:cNvPicPr>
            <a:picLocks noChangeAspect="1"/>
          </p:cNvPicPr>
          <p:nvPr/>
        </p:nvPicPr>
        <p:blipFill>
          <a:blip r:embed="rId3"/>
          <a:stretch>
            <a:fillRect/>
          </a:stretch>
        </p:blipFill>
        <p:spPr>
          <a:xfrm>
            <a:off x="3910664" y="354009"/>
            <a:ext cx="3006982" cy="5809735"/>
          </a:xfrm>
          <a:prstGeom prst="rect">
            <a:avLst/>
          </a:prstGeom>
        </p:spPr>
      </p:pic>
      <p:sp>
        <p:nvSpPr>
          <p:cNvPr id="10" name="TextBox 9">
            <a:extLst>
              <a:ext uri="{FF2B5EF4-FFF2-40B4-BE49-F238E27FC236}">
                <a16:creationId xmlns:a16="http://schemas.microsoft.com/office/drawing/2014/main" id="{54AC8926-6635-43AA-8680-BF2BCA37C135}"/>
              </a:ext>
            </a:extLst>
          </p:cNvPr>
          <p:cNvSpPr txBox="1"/>
          <p:nvPr/>
        </p:nvSpPr>
        <p:spPr>
          <a:xfrm>
            <a:off x="7406310" y="1184375"/>
            <a:ext cx="3745088"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ea typeface="+mn-lt"/>
                <a:cs typeface="+mn-lt"/>
              </a:rPr>
              <a:t>Firstly, a registered user needs to log in into the system by using confidential username and password. Once the user successfully logged in, the system will redirect the user into the main page of the system, while if the user enters wrong username or password, the user cannot enter the system and “Wrong Username and Password” message will be displayed. </a:t>
            </a:r>
            <a:endParaRPr lang="en-US" sz="2000">
              <a:latin typeface="Arial"/>
              <a:cs typeface="Arial"/>
            </a:endParaRPr>
          </a:p>
        </p:txBody>
      </p:sp>
    </p:spTree>
    <p:extLst>
      <p:ext uri="{BB962C8B-B14F-4D97-AF65-F5344CB8AC3E}">
        <p14:creationId xmlns:p14="http://schemas.microsoft.com/office/powerpoint/2010/main" val="3731187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7420FC-169E-4925-9961-AD6BE84B3EA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a:t>Sign Up</a:t>
            </a:r>
            <a:r>
              <a:rPr lang="en-US" kern="1200">
                <a:latin typeface="+mj-lt"/>
                <a:ea typeface="+mj-ea"/>
                <a:cs typeface="+mj-cs"/>
              </a:rPr>
              <a:t> Interface</a:t>
            </a:r>
          </a:p>
        </p:txBody>
      </p:sp>
      <p:sp>
        <p:nvSpPr>
          <p:cNvPr id="19" name="TextBox 18">
            <a:extLst>
              <a:ext uri="{FF2B5EF4-FFF2-40B4-BE49-F238E27FC236}">
                <a16:creationId xmlns:a16="http://schemas.microsoft.com/office/drawing/2014/main" id="{A1808510-40FB-4AE7-A5B5-4E35235946DF}"/>
              </a:ext>
            </a:extLst>
          </p:cNvPr>
          <p:cNvSpPr txBox="1"/>
          <p:nvPr/>
        </p:nvSpPr>
        <p:spPr>
          <a:xfrm>
            <a:off x="4839070" y="2022601"/>
            <a:ext cx="5420825" cy="416900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2000">
                <a:latin typeface="Arial"/>
                <a:ea typeface="+mn-lt"/>
                <a:cs typeface="+mn-lt"/>
              </a:rPr>
              <a:t>First of all, an unregistered user needs to sign up first if he or she does not own an account in the system. Once the user had registered successfully by filling up the confidential username, email, password and type of worker correctly, he or she will be redirected to the home page of the application and the data will be saved into the database of the system. </a:t>
            </a:r>
            <a:endParaRPr lang="en-US" sz="2000">
              <a:latin typeface="Arial"/>
              <a:cs typeface="Arial"/>
            </a:endParaRPr>
          </a:p>
        </p:txBody>
      </p:sp>
      <p:pic>
        <p:nvPicPr>
          <p:cNvPr id="3" name="Picture 4" descr="A screenshot of a cell phone screen with text&#10;&#10;Description automatically generated">
            <a:extLst>
              <a:ext uri="{FF2B5EF4-FFF2-40B4-BE49-F238E27FC236}">
                <a16:creationId xmlns:a16="http://schemas.microsoft.com/office/drawing/2014/main" id="{94922D6E-70AF-4578-AA87-F828FEF72C02}"/>
              </a:ext>
            </a:extLst>
          </p:cNvPr>
          <p:cNvPicPr>
            <a:picLocks noChangeAspect="1"/>
          </p:cNvPicPr>
          <p:nvPr/>
        </p:nvPicPr>
        <p:blipFill>
          <a:blip r:embed="rId3"/>
          <a:stretch>
            <a:fillRect/>
          </a:stretch>
        </p:blipFill>
        <p:spPr>
          <a:xfrm>
            <a:off x="787753" y="595223"/>
            <a:ext cx="2823967" cy="5595667"/>
          </a:xfrm>
          <a:prstGeom prst="rect">
            <a:avLst/>
          </a:prstGeom>
        </p:spPr>
      </p:pic>
    </p:spTree>
    <p:extLst>
      <p:ext uri="{BB962C8B-B14F-4D97-AF65-F5344CB8AC3E}">
        <p14:creationId xmlns:p14="http://schemas.microsoft.com/office/powerpoint/2010/main" val="189376846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7420FC-169E-4925-9961-AD6BE84B3EAF}"/>
              </a:ext>
            </a:extLst>
          </p:cNvPr>
          <p:cNvSpPr>
            <a:spLocks noGrp="1"/>
          </p:cNvSpPr>
          <p:nvPr>
            <p:ph type="title"/>
          </p:nvPr>
        </p:nvSpPr>
        <p:spPr>
          <a:xfrm>
            <a:off x="4384039" y="365125"/>
            <a:ext cx="7164493" cy="1325563"/>
          </a:xfrm>
        </p:spPr>
        <p:txBody>
          <a:bodyPr vert="horz" lIns="91440" tIns="45720" rIns="91440" bIns="45720" rtlCol="0" anchor="ctr">
            <a:normAutofit/>
          </a:bodyPr>
          <a:lstStyle/>
          <a:p>
            <a:r>
              <a:rPr lang="en-US" kern="1200">
                <a:solidFill>
                  <a:schemeClr val="tx1"/>
                </a:solidFill>
                <a:latin typeface="+mj-lt"/>
                <a:ea typeface="+mj-ea"/>
                <a:cs typeface="+mj-cs"/>
              </a:rPr>
              <a:t>Home Interface</a:t>
            </a:r>
          </a:p>
        </p:txBody>
      </p:sp>
      <p:sp>
        <p:nvSpPr>
          <p:cNvPr id="19" name="TextBox 18">
            <a:extLst>
              <a:ext uri="{FF2B5EF4-FFF2-40B4-BE49-F238E27FC236}">
                <a16:creationId xmlns:a16="http://schemas.microsoft.com/office/drawing/2014/main" id="{A1808510-40FB-4AE7-A5B5-4E35235946DF}"/>
              </a:ext>
            </a:extLst>
          </p:cNvPr>
          <p:cNvSpPr txBox="1"/>
          <p:nvPr/>
        </p:nvSpPr>
        <p:spPr>
          <a:xfrm>
            <a:off x="4867292" y="2022601"/>
            <a:ext cx="5674825" cy="4183115"/>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r>
              <a:rPr lang="en-US" sz="2000">
                <a:latin typeface="Arial"/>
                <a:ea typeface="+mn-lt"/>
                <a:cs typeface="+mn-lt"/>
              </a:rPr>
              <a:t>The home page will be shown after the registered user had logged in or signed up into the system. In this interface, the user needs to locate his or her current location by tapping the "location" icon, the user needs to turn on their GPS location sensor so the system can access to their location easily. After that, the user needs to adjust the search radius which range from 1 to 10 km. Once the user has finished the above operation, user need to tap the "Search" button and the system will search for the nearest Hilti’s projects location within the desired range. Then, the user will be redirected to the result page. </a:t>
            </a:r>
            <a:endParaRPr lang="en-US" sz="2000">
              <a:latin typeface="Arial"/>
              <a:cs typeface="Arial"/>
            </a:endParaRPr>
          </a:p>
          <a:p>
            <a:pPr>
              <a:lnSpc>
                <a:spcPct val="90000"/>
              </a:lnSpc>
              <a:spcAft>
                <a:spcPts val="600"/>
              </a:spcAft>
            </a:pPr>
            <a:r>
              <a:rPr lang="en-US" sz="2000">
                <a:latin typeface="Arial"/>
                <a:ea typeface="+mn-lt"/>
                <a:cs typeface="+mn-lt"/>
              </a:rPr>
              <a:t>  </a:t>
            </a:r>
            <a:endParaRPr lang="en-US" sz="2000">
              <a:latin typeface="Arial"/>
              <a:cs typeface="Arial"/>
            </a:endParaRPr>
          </a:p>
        </p:txBody>
      </p:sp>
      <p:pic>
        <p:nvPicPr>
          <p:cNvPr id="3" name="Picture 4" descr="A screenshot of a cell phone&#10;&#10;Description automatically generated">
            <a:extLst>
              <a:ext uri="{FF2B5EF4-FFF2-40B4-BE49-F238E27FC236}">
                <a16:creationId xmlns:a16="http://schemas.microsoft.com/office/drawing/2014/main" id="{57C40067-18F7-4CFD-9475-2291BA983E82}"/>
              </a:ext>
            </a:extLst>
          </p:cNvPr>
          <p:cNvPicPr>
            <a:picLocks noChangeAspect="1"/>
          </p:cNvPicPr>
          <p:nvPr/>
        </p:nvPicPr>
        <p:blipFill>
          <a:blip r:embed="rId3"/>
          <a:stretch>
            <a:fillRect/>
          </a:stretch>
        </p:blipFill>
        <p:spPr>
          <a:xfrm>
            <a:off x="735408" y="480204"/>
            <a:ext cx="2914277" cy="5969479"/>
          </a:xfrm>
          <a:prstGeom prst="rect">
            <a:avLst/>
          </a:prstGeom>
        </p:spPr>
      </p:pic>
    </p:spTree>
    <p:extLst>
      <p:ext uri="{BB962C8B-B14F-4D97-AF65-F5344CB8AC3E}">
        <p14:creationId xmlns:p14="http://schemas.microsoft.com/office/powerpoint/2010/main" val="313285365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420FC-169E-4925-9961-AD6BE84B3EAF}"/>
              </a:ext>
            </a:extLst>
          </p:cNvPr>
          <p:cNvSpPr>
            <a:spLocks noGrp="1"/>
          </p:cNvSpPr>
          <p:nvPr>
            <p:ph type="title"/>
          </p:nvPr>
        </p:nvSpPr>
        <p:spPr>
          <a:xfrm>
            <a:off x="337497" y="679731"/>
            <a:ext cx="3124151" cy="3736540"/>
          </a:xfrm>
        </p:spPr>
        <p:txBody>
          <a:bodyPr vert="horz" lIns="91440" tIns="45720" rIns="91440" bIns="45720" rtlCol="0" anchor="b">
            <a:normAutofit/>
          </a:bodyPr>
          <a:lstStyle/>
          <a:p>
            <a:r>
              <a:rPr lang="en-US" sz="4600"/>
              <a:t>Detect Company New Project Interface</a:t>
            </a:r>
          </a:p>
        </p:txBody>
      </p:sp>
      <p:sp>
        <p:nvSpPr>
          <p:cNvPr id="9" name="Content Placeholder 8">
            <a:extLst>
              <a:ext uri="{FF2B5EF4-FFF2-40B4-BE49-F238E27FC236}">
                <a16:creationId xmlns:a16="http://schemas.microsoft.com/office/drawing/2014/main" id="{0298E48B-4477-47B5-8CDF-129FD025D6F4}"/>
              </a:ext>
            </a:extLst>
          </p:cNvPr>
          <p:cNvSpPr>
            <a:spLocks noGrp="1"/>
          </p:cNvSpPr>
          <p:nvPr>
            <p:ph idx="1"/>
          </p:nvPr>
        </p:nvSpPr>
        <p:spPr>
          <a:xfrm>
            <a:off x="7655572" y="2370533"/>
            <a:ext cx="3124151" cy="1035781"/>
          </a:xfrm>
        </p:spPr>
        <p:txBody>
          <a:bodyPr vert="horz" lIns="91440" tIns="45720" rIns="91440" bIns="45720" rtlCol="0" anchor="t">
            <a:normAutofit/>
          </a:bodyPr>
          <a:lstStyle/>
          <a:p>
            <a:pPr marL="0" indent="0">
              <a:buNone/>
            </a:pPr>
            <a:r>
              <a:rPr lang="en-US" sz="1800"/>
              <a:t>Ck to add text</a:t>
            </a:r>
          </a:p>
        </p:txBody>
      </p:sp>
      <p:grpSp>
        <p:nvGrpSpPr>
          <p:cNvPr id="14" name="Group 1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5" name="Straight Connector 1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Screen of a cell phone&#10;&#10;Description automatically generated">
            <a:extLst>
              <a:ext uri="{FF2B5EF4-FFF2-40B4-BE49-F238E27FC236}">
                <a16:creationId xmlns:a16="http://schemas.microsoft.com/office/drawing/2014/main" id="{071F5835-B258-4DB0-A1D9-63D780183DA1}"/>
              </a:ext>
            </a:extLst>
          </p:cNvPr>
          <p:cNvPicPr>
            <a:picLocks noChangeAspect="1"/>
          </p:cNvPicPr>
          <p:nvPr/>
        </p:nvPicPr>
        <p:blipFill>
          <a:blip r:embed="rId3"/>
          <a:stretch>
            <a:fillRect/>
          </a:stretch>
        </p:blipFill>
        <p:spPr>
          <a:xfrm>
            <a:off x="4069252" y="397141"/>
            <a:ext cx="2847956" cy="5723470"/>
          </a:xfrm>
          <a:prstGeom prst="rect">
            <a:avLst/>
          </a:prstGeom>
        </p:spPr>
      </p:pic>
      <p:sp>
        <p:nvSpPr>
          <p:cNvPr id="6" name="TextBox 5">
            <a:extLst>
              <a:ext uri="{FF2B5EF4-FFF2-40B4-BE49-F238E27FC236}">
                <a16:creationId xmlns:a16="http://schemas.microsoft.com/office/drawing/2014/main" id="{E006FF85-D621-4FC1-9B63-11B705EF2C7A}"/>
              </a:ext>
            </a:extLst>
          </p:cNvPr>
          <p:cNvSpPr txBox="1"/>
          <p:nvPr/>
        </p:nvSpPr>
        <p:spPr>
          <a:xfrm>
            <a:off x="7544659" y="1445464"/>
            <a:ext cx="3386985"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ea typeface="+mn-lt"/>
                <a:cs typeface="+mn-lt"/>
              </a:rPr>
              <a:t>The result page will show the result of the nearest Hilti’s projects that had been detection within the desired range in this interface. If a company with new project related to Hilti’s technology has been found within the searched radius, the company site will be detected and shown in the Google map of the user’s mobile phone. </a:t>
            </a:r>
            <a:endParaRPr lang="en-US" sz="2000">
              <a:latin typeface="Arial"/>
              <a:cs typeface="Arial"/>
            </a:endParaRPr>
          </a:p>
        </p:txBody>
      </p:sp>
    </p:spTree>
    <p:extLst>
      <p:ext uri="{BB962C8B-B14F-4D97-AF65-F5344CB8AC3E}">
        <p14:creationId xmlns:p14="http://schemas.microsoft.com/office/powerpoint/2010/main" val="2276991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8593784-20FF-4F89-9332-A78A3CCA60C9}"/>
              </a:ext>
            </a:extLst>
          </p:cNvPr>
          <p:cNvSpPr/>
          <p:nvPr/>
        </p:nvSpPr>
        <p:spPr>
          <a:xfrm>
            <a:off x="263979" y="3729269"/>
            <a:ext cx="2286000" cy="1969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C82C0E0-0C9B-46C4-9EFE-61041726789B}"/>
              </a:ext>
            </a:extLst>
          </p:cNvPr>
          <p:cNvSpPr/>
          <p:nvPr/>
        </p:nvSpPr>
        <p:spPr>
          <a:xfrm>
            <a:off x="619039" y="5472443"/>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91D3D1-82C4-4C80-A3F3-0EDD4FC43822}"/>
              </a:ext>
            </a:extLst>
          </p:cNvPr>
          <p:cNvSpPr/>
          <p:nvPr/>
        </p:nvSpPr>
        <p:spPr>
          <a:xfrm>
            <a:off x="763659" y="5472443"/>
            <a:ext cx="1360822" cy="369332"/>
          </a:xfrm>
          <a:prstGeom prst="rect">
            <a:avLst/>
          </a:prstGeom>
        </p:spPr>
        <p:txBody>
          <a:bodyPr wrap="none" lIns="91440" tIns="45720" rIns="91440" bIns="45720" anchor="t">
            <a:spAutoFit/>
          </a:bodyPr>
          <a:lstStyle/>
          <a:p>
            <a:r>
              <a:rPr lang="en-US">
                <a:solidFill>
                  <a:schemeClr val="bg1"/>
                </a:solidFill>
                <a:cs typeface="Calibri"/>
              </a:rPr>
              <a:t>Programmer</a:t>
            </a:r>
          </a:p>
        </p:txBody>
      </p:sp>
      <p:sp>
        <p:nvSpPr>
          <p:cNvPr id="16" name="Content Placeholder 4">
            <a:extLst>
              <a:ext uri="{FF2B5EF4-FFF2-40B4-BE49-F238E27FC236}">
                <a16:creationId xmlns:a16="http://schemas.microsoft.com/office/drawing/2014/main" id="{256B1133-C4D4-462A-8609-070E2766C800}"/>
              </a:ext>
            </a:extLst>
          </p:cNvPr>
          <p:cNvSpPr txBox="1">
            <a:spLocks/>
          </p:cNvSpPr>
          <p:nvPr/>
        </p:nvSpPr>
        <p:spPr>
          <a:xfrm>
            <a:off x="434636" y="3925117"/>
            <a:ext cx="1944687" cy="294660"/>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a:solidFill>
                  <a:schemeClr val="bg1"/>
                </a:solidFill>
              </a:rPr>
              <a:t>195997</a:t>
            </a:r>
            <a:endParaRPr lang="ko-KR" altLang="en-US" sz="1600">
              <a:solidFill>
                <a:schemeClr val="bg1"/>
              </a:solidFill>
            </a:endParaRPr>
          </a:p>
        </p:txBody>
      </p:sp>
      <p:grpSp>
        <p:nvGrpSpPr>
          <p:cNvPr id="17" name="Group 45">
            <a:extLst>
              <a:ext uri="{FF2B5EF4-FFF2-40B4-BE49-F238E27FC236}">
                <a16:creationId xmlns:a16="http://schemas.microsoft.com/office/drawing/2014/main" id="{FB7BE845-9900-488E-A677-9947F4BC0952}"/>
              </a:ext>
            </a:extLst>
          </p:cNvPr>
          <p:cNvGrpSpPr/>
          <p:nvPr/>
        </p:nvGrpSpPr>
        <p:grpSpPr>
          <a:xfrm>
            <a:off x="869830" y="4985468"/>
            <a:ext cx="1074299" cy="309125"/>
            <a:chOff x="3130166" y="5667342"/>
            <a:chExt cx="1254837" cy="361074"/>
          </a:xfrm>
          <a:solidFill>
            <a:schemeClr val="bg1"/>
          </a:solidFill>
        </p:grpSpPr>
        <p:sp>
          <p:nvSpPr>
            <p:cNvPr id="18" name="Rounded Rectangle 3">
              <a:extLst>
                <a:ext uri="{FF2B5EF4-FFF2-40B4-BE49-F238E27FC236}">
                  <a16:creationId xmlns:a16="http://schemas.microsoft.com/office/drawing/2014/main" id="{4D3E6234-FCC3-4E72-BC72-55E510B2A1AD}"/>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19" name="Rounded Rectangle 39">
              <a:extLst>
                <a:ext uri="{FF2B5EF4-FFF2-40B4-BE49-F238E27FC236}">
                  <a16:creationId xmlns:a16="http://schemas.microsoft.com/office/drawing/2014/main" id="{C555244A-67AE-4EC8-AF75-8297C3B6CD25}"/>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20" name="Rounded Rectangle 2">
              <a:extLst>
                <a:ext uri="{FF2B5EF4-FFF2-40B4-BE49-F238E27FC236}">
                  <a16:creationId xmlns:a16="http://schemas.microsoft.com/office/drawing/2014/main" id="{EC845467-E346-4669-952A-33DF4C7AE597}"/>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grpSp>
      <p:sp>
        <p:nvSpPr>
          <p:cNvPr id="21" name="직사각형 83">
            <a:extLst>
              <a:ext uri="{FF2B5EF4-FFF2-40B4-BE49-F238E27FC236}">
                <a16:creationId xmlns:a16="http://schemas.microsoft.com/office/drawing/2014/main" id="{68264046-3704-4FC4-9208-0D829876F3DE}"/>
              </a:ext>
            </a:extLst>
          </p:cNvPr>
          <p:cNvSpPr/>
          <p:nvPr/>
        </p:nvSpPr>
        <p:spPr>
          <a:xfrm>
            <a:off x="434871" y="4270934"/>
            <a:ext cx="1944217" cy="338554"/>
          </a:xfrm>
          <a:prstGeom prst="rect">
            <a:avLst/>
          </a:prstGeom>
        </p:spPr>
        <p:txBody>
          <a:bodyPr wrap="square">
            <a:spAutoFit/>
          </a:bodyPr>
          <a:lstStyle/>
          <a:p>
            <a:pPr algn="ctr"/>
            <a:r>
              <a:rPr lang="en-US" altLang="ko-KR" sz="1600">
                <a:solidFill>
                  <a:schemeClr val="bg1"/>
                </a:solidFill>
              </a:rPr>
              <a:t>Tan Sean </a:t>
            </a:r>
            <a:r>
              <a:rPr lang="en-US" altLang="ko-KR" sz="1600" err="1">
                <a:solidFill>
                  <a:schemeClr val="bg1"/>
                </a:solidFill>
              </a:rPr>
              <a:t>Leng</a:t>
            </a:r>
            <a:r>
              <a:rPr lang="en-US" altLang="ko-KR" sz="1600">
                <a:solidFill>
                  <a:schemeClr val="bg1"/>
                </a:solidFill>
              </a:rPr>
              <a:t> </a:t>
            </a:r>
          </a:p>
        </p:txBody>
      </p:sp>
      <p:sp>
        <p:nvSpPr>
          <p:cNvPr id="22" name="Rectangle 21">
            <a:extLst>
              <a:ext uri="{FF2B5EF4-FFF2-40B4-BE49-F238E27FC236}">
                <a16:creationId xmlns:a16="http://schemas.microsoft.com/office/drawing/2014/main" id="{E9F097FC-6E2B-4D30-8383-F9E42FA94C01}"/>
              </a:ext>
            </a:extLst>
          </p:cNvPr>
          <p:cNvSpPr/>
          <p:nvPr/>
        </p:nvSpPr>
        <p:spPr>
          <a:xfrm>
            <a:off x="2627362" y="3729269"/>
            <a:ext cx="2286000" cy="1969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0654EAF-DBCB-4C44-8B06-91B6C9C0C57C}"/>
              </a:ext>
            </a:extLst>
          </p:cNvPr>
          <p:cNvSpPr/>
          <p:nvPr/>
        </p:nvSpPr>
        <p:spPr>
          <a:xfrm>
            <a:off x="2982422" y="5472443"/>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4">
            <a:extLst>
              <a:ext uri="{FF2B5EF4-FFF2-40B4-BE49-F238E27FC236}">
                <a16:creationId xmlns:a16="http://schemas.microsoft.com/office/drawing/2014/main" id="{C566ECF6-1269-4113-9938-87E1EFC07EFF}"/>
              </a:ext>
            </a:extLst>
          </p:cNvPr>
          <p:cNvSpPr txBox="1">
            <a:spLocks/>
          </p:cNvSpPr>
          <p:nvPr/>
        </p:nvSpPr>
        <p:spPr>
          <a:xfrm>
            <a:off x="2798019" y="3925117"/>
            <a:ext cx="1944687" cy="294660"/>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a:solidFill>
                  <a:schemeClr val="bg1"/>
                </a:solidFill>
              </a:rPr>
              <a:t>198879</a:t>
            </a:r>
            <a:endParaRPr lang="ko-KR" altLang="en-US" sz="1600">
              <a:solidFill>
                <a:schemeClr val="bg1"/>
              </a:solidFill>
            </a:endParaRPr>
          </a:p>
        </p:txBody>
      </p:sp>
      <p:grpSp>
        <p:nvGrpSpPr>
          <p:cNvPr id="26" name="Group 45">
            <a:extLst>
              <a:ext uri="{FF2B5EF4-FFF2-40B4-BE49-F238E27FC236}">
                <a16:creationId xmlns:a16="http://schemas.microsoft.com/office/drawing/2014/main" id="{13CC330A-DE64-468F-AB31-03649370849F}"/>
              </a:ext>
            </a:extLst>
          </p:cNvPr>
          <p:cNvGrpSpPr/>
          <p:nvPr/>
        </p:nvGrpSpPr>
        <p:grpSpPr>
          <a:xfrm>
            <a:off x="3233213" y="4985468"/>
            <a:ext cx="1074299" cy="309125"/>
            <a:chOff x="3130166" y="5667342"/>
            <a:chExt cx="1254837" cy="361074"/>
          </a:xfrm>
          <a:solidFill>
            <a:schemeClr val="bg1"/>
          </a:solidFill>
        </p:grpSpPr>
        <p:sp>
          <p:nvSpPr>
            <p:cNvPr id="27" name="Rounded Rectangle 3">
              <a:extLst>
                <a:ext uri="{FF2B5EF4-FFF2-40B4-BE49-F238E27FC236}">
                  <a16:creationId xmlns:a16="http://schemas.microsoft.com/office/drawing/2014/main" id="{E59B1798-1359-487D-88A6-3EF9899CE8C3}"/>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28" name="Rounded Rectangle 39">
              <a:extLst>
                <a:ext uri="{FF2B5EF4-FFF2-40B4-BE49-F238E27FC236}">
                  <a16:creationId xmlns:a16="http://schemas.microsoft.com/office/drawing/2014/main" id="{896AF200-8442-414F-AAC3-4CA3269F2664}"/>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29" name="Rounded Rectangle 2">
              <a:extLst>
                <a:ext uri="{FF2B5EF4-FFF2-40B4-BE49-F238E27FC236}">
                  <a16:creationId xmlns:a16="http://schemas.microsoft.com/office/drawing/2014/main" id="{1A9326C3-9F53-41EA-AA2E-17241637AA77}"/>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grpSp>
      <p:sp>
        <p:nvSpPr>
          <p:cNvPr id="30" name="직사각형 83">
            <a:extLst>
              <a:ext uri="{FF2B5EF4-FFF2-40B4-BE49-F238E27FC236}">
                <a16:creationId xmlns:a16="http://schemas.microsoft.com/office/drawing/2014/main" id="{ADF957AF-EA14-471D-9324-8F8792C314BC}"/>
              </a:ext>
            </a:extLst>
          </p:cNvPr>
          <p:cNvSpPr/>
          <p:nvPr/>
        </p:nvSpPr>
        <p:spPr>
          <a:xfrm>
            <a:off x="2798254" y="4270934"/>
            <a:ext cx="1944217" cy="584775"/>
          </a:xfrm>
          <a:prstGeom prst="rect">
            <a:avLst/>
          </a:prstGeom>
        </p:spPr>
        <p:txBody>
          <a:bodyPr wrap="square">
            <a:spAutoFit/>
          </a:bodyPr>
          <a:lstStyle/>
          <a:p>
            <a:pPr algn="ctr"/>
            <a:r>
              <a:rPr lang="en-US" altLang="ko-KR" sz="1600">
                <a:solidFill>
                  <a:schemeClr val="bg1"/>
                </a:solidFill>
              </a:rPr>
              <a:t>Haliza Azzafirah </a:t>
            </a:r>
            <a:r>
              <a:rPr lang="en-US" altLang="ko-KR" sz="1600" err="1">
                <a:solidFill>
                  <a:schemeClr val="bg1"/>
                </a:solidFill>
              </a:rPr>
              <a:t>binti</a:t>
            </a:r>
            <a:r>
              <a:rPr lang="en-US" altLang="ko-KR" sz="1600">
                <a:solidFill>
                  <a:schemeClr val="bg1"/>
                </a:solidFill>
              </a:rPr>
              <a:t> Abdul Halim </a:t>
            </a:r>
          </a:p>
        </p:txBody>
      </p:sp>
      <p:sp>
        <p:nvSpPr>
          <p:cNvPr id="31" name="Rectangle 30">
            <a:extLst>
              <a:ext uri="{FF2B5EF4-FFF2-40B4-BE49-F238E27FC236}">
                <a16:creationId xmlns:a16="http://schemas.microsoft.com/office/drawing/2014/main" id="{7DC8A0AA-8059-44D0-8692-CE4E785E4225}"/>
              </a:ext>
            </a:extLst>
          </p:cNvPr>
          <p:cNvSpPr/>
          <p:nvPr/>
        </p:nvSpPr>
        <p:spPr>
          <a:xfrm>
            <a:off x="5004802" y="3729269"/>
            <a:ext cx="2286000" cy="1969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ECFD54E9-49EE-41CA-A9C1-0000988F4D09}"/>
              </a:ext>
            </a:extLst>
          </p:cNvPr>
          <p:cNvSpPr/>
          <p:nvPr/>
        </p:nvSpPr>
        <p:spPr>
          <a:xfrm>
            <a:off x="5359862" y="5472443"/>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4">
            <a:extLst>
              <a:ext uri="{FF2B5EF4-FFF2-40B4-BE49-F238E27FC236}">
                <a16:creationId xmlns:a16="http://schemas.microsoft.com/office/drawing/2014/main" id="{4A73568F-EB45-49E9-87C6-170E4C7F5D42}"/>
              </a:ext>
            </a:extLst>
          </p:cNvPr>
          <p:cNvSpPr txBox="1">
            <a:spLocks/>
          </p:cNvSpPr>
          <p:nvPr/>
        </p:nvSpPr>
        <p:spPr>
          <a:xfrm>
            <a:off x="5175459" y="3925117"/>
            <a:ext cx="1944687" cy="294660"/>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a:solidFill>
                  <a:schemeClr val="bg1"/>
                </a:solidFill>
              </a:rPr>
              <a:t>198989</a:t>
            </a:r>
            <a:endParaRPr lang="ko-KR" altLang="en-US" sz="1600">
              <a:solidFill>
                <a:schemeClr val="bg1"/>
              </a:solidFill>
            </a:endParaRPr>
          </a:p>
        </p:txBody>
      </p:sp>
      <p:grpSp>
        <p:nvGrpSpPr>
          <p:cNvPr id="35" name="Group 45">
            <a:extLst>
              <a:ext uri="{FF2B5EF4-FFF2-40B4-BE49-F238E27FC236}">
                <a16:creationId xmlns:a16="http://schemas.microsoft.com/office/drawing/2014/main" id="{3E782115-7687-465F-B65E-30277E876D0B}"/>
              </a:ext>
            </a:extLst>
          </p:cNvPr>
          <p:cNvGrpSpPr/>
          <p:nvPr/>
        </p:nvGrpSpPr>
        <p:grpSpPr>
          <a:xfrm>
            <a:off x="5610653" y="4985468"/>
            <a:ext cx="1074299" cy="309125"/>
            <a:chOff x="3130166" y="5667342"/>
            <a:chExt cx="1254837" cy="361074"/>
          </a:xfrm>
          <a:solidFill>
            <a:schemeClr val="bg1"/>
          </a:solidFill>
        </p:grpSpPr>
        <p:sp>
          <p:nvSpPr>
            <p:cNvPr id="36" name="Rounded Rectangle 3">
              <a:extLst>
                <a:ext uri="{FF2B5EF4-FFF2-40B4-BE49-F238E27FC236}">
                  <a16:creationId xmlns:a16="http://schemas.microsoft.com/office/drawing/2014/main" id="{94CDD310-A191-4725-B015-AFB4EA66B37C}"/>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37" name="Rounded Rectangle 39">
              <a:extLst>
                <a:ext uri="{FF2B5EF4-FFF2-40B4-BE49-F238E27FC236}">
                  <a16:creationId xmlns:a16="http://schemas.microsoft.com/office/drawing/2014/main" id="{653184E9-B664-4436-A321-F6A2E33E56F8}"/>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38" name="Rounded Rectangle 2">
              <a:extLst>
                <a:ext uri="{FF2B5EF4-FFF2-40B4-BE49-F238E27FC236}">
                  <a16:creationId xmlns:a16="http://schemas.microsoft.com/office/drawing/2014/main" id="{3D571241-55D5-4C11-B11A-2DC206F4E766}"/>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grpSp>
      <p:sp>
        <p:nvSpPr>
          <p:cNvPr id="39" name="직사각형 83">
            <a:extLst>
              <a:ext uri="{FF2B5EF4-FFF2-40B4-BE49-F238E27FC236}">
                <a16:creationId xmlns:a16="http://schemas.microsoft.com/office/drawing/2014/main" id="{332593B8-9D18-4A4B-AB2A-0FBCFFD1D9EE}"/>
              </a:ext>
            </a:extLst>
          </p:cNvPr>
          <p:cNvSpPr/>
          <p:nvPr/>
        </p:nvSpPr>
        <p:spPr>
          <a:xfrm>
            <a:off x="5175694" y="4270934"/>
            <a:ext cx="1944217" cy="584775"/>
          </a:xfrm>
          <a:prstGeom prst="rect">
            <a:avLst/>
          </a:prstGeom>
        </p:spPr>
        <p:txBody>
          <a:bodyPr wrap="square">
            <a:spAutoFit/>
          </a:bodyPr>
          <a:lstStyle/>
          <a:p>
            <a:pPr algn="ctr"/>
            <a:r>
              <a:rPr lang="en-US" altLang="ko-KR" sz="1600" err="1">
                <a:solidFill>
                  <a:schemeClr val="bg1"/>
                </a:solidFill>
              </a:rPr>
              <a:t>Adilah</a:t>
            </a:r>
            <a:r>
              <a:rPr lang="en-US" altLang="ko-KR" sz="1600">
                <a:solidFill>
                  <a:schemeClr val="bg1"/>
                </a:solidFill>
              </a:rPr>
              <a:t> </a:t>
            </a:r>
            <a:r>
              <a:rPr lang="en-US" altLang="ko-KR" sz="1600" err="1">
                <a:solidFill>
                  <a:schemeClr val="bg1"/>
                </a:solidFill>
              </a:rPr>
              <a:t>binti</a:t>
            </a:r>
            <a:r>
              <a:rPr lang="en-US" altLang="ko-KR" sz="1600">
                <a:solidFill>
                  <a:schemeClr val="bg1"/>
                </a:solidFill>
              </a:rPr>
              <a:t> Adi </a:t>
            </a:r>
            <a:r>
              <a:rPr lang="en-US" altLang="ko-KR" sz="1600" err="1">
                <a:solidFill>
                  <a:schemeClr val="bg1"/>
                </a:solidFill>
              </a:rPr>
              <a:t>Yasran</a:t>
            </a:r>
            <a:r>
              <a:rPr lang="en-US" altLang="ko-KR" sz="1600">
                <a:solidFill>
                  <a:schemeClr val="bg1"/>
                </a:solidFill>
              </a:rPr>
              <a:t> </a:t>
            </a:r>
          </a:p>
        </p:txBody>
      </p:sp>
      <p:sp>
        <p:nvSpPr>
          <p:cNvPr id="40" name="Rectangle 39">
            <a:extLst>
              <a:ext uri="{FF2B5EF4-FFF2-40B4-BE49-F238E27FC236}">
                <a16:creationId xmlns:a16="http://schemas.microsoft.com/office/drawing/2014/main" id="{069599B3-12F9-4142-8E44-688299DF4E53}"/>
              </a:ext>
            </a:extLst>
          </p:cNvPr>
          <p:cNvSpPr/>
          <p:nvPr/>
        </p:nvSpPr>
        <p:spPr>
          <a:xfrm>
            <a:off x="7368170" y="3729269"/>
            <a:ext cx="2286000" cy="1969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D680AC4F-5491-4750-8844-C95D81A66757}"/>
              </a:ext>
            </a:extLst>
          </p:cNvPr>
          <p:cNvSpPr/>
          <p:nvPr/>
        </p:nvSpPr>
        <p:spPr>
          <a:xfrm>
            <a:off x="7723230" y="5472443"/>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ntent Placeholder 4">
            <a:extLst>
              <a:ext uri="{FF2B5EF4-FFF2-40B4-BE49-F238E27FC236}">
                <a16:creationId xmlns:a16="http://schemas.microsoft.com/office/drawing/2014/main" id="{63DA68F4-11B6-4978-A783-7660B10A2F5D}"/>
              </a:ext>
            </a:extLst>
          </p:cNvPr>
          <p:cNvSpPr txBox="1">
            <a:spLocks/>
          </p:cNvSpPr>
          <p:nvPr/>
        </p:nvSpPr>
        <p:spPr>
          <a:xfrm>
            <a:off x="7538827" y="3925117"/>
            <a:ext cx="1944687" cy="294660"/>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a:solidFill>
                  <a:schemeClr val="bg1"/>
                </a:solidFill>
              </a:rPr>
              <a:t>199121</a:t>
            </a:r>
            <a:endParaRPr lang="ko-KR" altLang="en-US" sz="1600">
              <a:solidFill>
                <a:schemeClr val="bg1"/>
              </a:solidFill>
            </a:endParaRPr>
          </a:p>
        </p:txBody>
      </p:sp>
      <p:grpSp>
        <p:nvGrpSpPr>
          <p:cNvPr id="44" name="Group 45">
            <a:extLst>
              <a:ext uri="{FF2B5EF4-FFF2-40B4-BE49-F238E27FC236}">
                <a16:creationId xmlns:a16="http://schemas.microsoft.com/office/drawing/2014/main" id="{7E14B107-ADD1-462C-8858-72B40406D3A0}"/>
              </a:ext>
            </a:extLst>
          </p:cNvPr>
          <p:cNvGrpSpPr/>
          <p:nvPr/>
        </p:nvGrpSpPr>
        <p:grpSpPr>
          <a:xfrm>
            <a:off x="7974021" y="4985468"/>
            <a:ext cx="1074299" cy="309125"/>
            <a:chOff x="3130166" y="5667342"/>
            <a:chExt cx="1254837" cy="361074"/>
          </a:xfrm>
          <a:solidFill>
            <a:schemeClr val="bg1"/>
          </a:solidFill>
        </p:grpSpPr>
        <p:sp>
          <p:nvSpPr>
            <p:cNvPr id="45" name="Rounded Rectangle 3">
              <a:extLst>
                <a:ext uri="{FF2B5EF4-FFF2-40B4-BE49-F238E27FC236}">
                  <a16:creationId xmlns:a16="http://schemas.microsoft.com/office/drawing/2014/main" id="{FFB2EBF4-B06C-4FC3-9930-58FE65BAAF1E}"/>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46" name="Rounded Rectangle 39">
              <a:extLst>
                <a:ext uri="{FF2B5EF4-FFF2-40B4-BE49-F238E27FC236}">
                  <a16:creationId xmlns:a16="http://schemas.microsoft.com/office/drawing/2014/main" id="{3D27A18A-8614-40AE-BA97-FC127220F6B3}"/>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47" name="Rounded Rectangle 2">
              <a:extLst>
                <a:ext uri="{FF2B5EF4-FFF2-40B4-BE49-F238E27FC236}">
                  <a16:creationId xmlns:a16="http://schemas.microsoft.com/office/drawing/2014/main" id="{E969F966-4A3E-4776-A777-A2FCD3C94CCF}"/>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grpSp>
      <p:sp>
        <p:nvSpPr>
          <p:cNvPr id="48" name="직사각형 83">
            <a:extLst>
              <a:ext uri="{FF2B5EF4-FFF2-40B4-BE49-F238E27FC236}">
                <a16:creationId xmlns:a16="http://schemas.microsoft.com/office/drawing/2014/main" id="{177B2C1F-2E4A-4589-8708-1FFB2DCA600E}"/>
              </a:ext>
            </a:extLst>
          </p:cNvPr>
          <p:cNvSpPr/>
          <p:nvPr/>
        </p:nvSpPr>
        <p:spPr>
          <a:xfrm>
            <a:off x="7539062" y="4270934"/>
            <a:ext cx="1944217" cy="584775"/>
          </a:xfrm>
          <a:prstGeom prst="rect">
            <a:avLst/>
          </a:prstGeom>
        </p:spPr>
        <p:txBody>
          <a:bodyPr wrap="square">
            <a:spAutoFit/>
          </a:bodyPr>
          <a:lstStyle/>
          <a:p>
            <a:pPr algn="ctr"/>
            <a:r>
              <a:rPr lang="en-US" altLang="ko-KR" sz="1600">
                <a:solidFill>
                  <a:schemeClr val="bg1"/>
                </a:solidFill>
              </a:rPr>
              <a:t>Aimi </a:t>
            </a:r>
            <a:r>
              <a:rPr lang="en-US" altLang="ko-KR" sz="1600" err="1">
                <a:solidFill>
                  <a:schemeClr val="bg1"/>
                </a:solidFill>
              </a:rPr>
              <a:t>Nazihah</a:t>
            </a:r>
            <a:r>
              <a:rPr lang="en-US" altLang="ko-KR" sz="1600">
                <a:solidFill>
                  <a:schemeClr val="bg1"/>
                </a:solidFill>
              </a:rPr>
              <a:t> </a:t>
            </a:r>
            <a:r>
              <a:rPr lang="en-US" altLang="ko-KR" sz="1600" err="1">
                <a:solidFill>
                  <a:schemeClr val="bg1"/>
                </a:solidFill>
              </a:rPr>
              <a:t>binti</a:t>
            </a:r>
            <a:r>
              <a:rPr lang="en-US" altLang="ko-KR" sz="1600">
                <a:solidFill>
                  <a:schemeClr val="bg1"/>
                </a:solidFill>
              </a:rPr>
              <a:t> </a:t>
            </a:r>
            <a:r>
              <a:rPr lang="en-US" altLang="ko-KR" sz="1600" err="1">
                <a:solidFill>
                  <a:schemeClr val="bg1"/>
                </a:solidFill>
              </a:rPr>
              <a:t>Helwany</a:t>
            </a:r>
            <a:r>
              <a:rPr lang="en-US" altLang="ko-KR" sz="1600">
                <a:solidFill>
                  <a:schemeClr val="bg1"/>
                </a:solidFill>
              </a:rPr>
              <a:t> Had </a:t>
            </a:r>
          </a:p>
        </p:txBody>
      </p:sp>
      <p:sp>
        <p:nvSpPr>
          <p:cNvPr id="49" name="Rectangle 48">
            <a:extLst>
              <a:ext uri="{FF2B5EF4-FFF2-40B4-BE49-F238E27FC236}">
                <a16:creationId xmlns:a16="http://schemas.microsoft.com/office/drawing/2014/main" id="{BB83CFEC-7CD8-4595-9B08-70655E4A14BF}"/>
              </a:ext>
            </a:extLst>
          </p:cNvPr>
          <p:cNvSpPr/>
          <p:nvPr/>
        </p:nvSpPr>
        <p:spPr>
          <a:xfrm>
            <a:off x="9731545" y="3729269"/>
            <a:ext cx="2286000" cy="1969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Rounded Corners 49">
            <a:extLst>
              <a:ext uri="{FF2B5EF4-FFF2-40B4-BE49-F238E27FC236}">
                <a16:creationId xmlns:a16="http://schemas.microsoft.com/office/drawing/2014/main" id="{D3847E07-F7CF-4FB3-8ECD-C02FF32A3B00}"/>
              </a:ext>
            </a:extLst>
          </p:cNvPr>
          <p:cNvSpPr/>
          <p:nvPr/>
        </p:nvSpPr>
        <p:spPr>
          <a:xfrm>
            <a:off x="10086605" y="5472443"/>
            <a:ext cx="1575881" cy="37937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ontent Placeholder 4">
            <a:extLst>
              <a:ext uri="{FF2B5EF4-FFF2-40B4-BE49-F238E27FC236}">
                <a16:creationId xmlns:a16="http://schemas.microsoft.com/office/drawing/2014/main" id="{2DD3E586-D100-4D96-BA31-85DE4A9F1458}"/>
              </a:ext>
            </a:extLst>
          </p:cNvPr>
          <p:cNvSpPr txBox="1">
            <a:spLocks/>
          </p:cNvSpPr>
          <p:nvPr/>
        </p:nvSpPr>
        <p:spPr>
          <a:xfrm>
            <a:off x="9902202" y="3925117"/>
            <a:ext cx="1944687" cy="294660"/>
          </a:xfrm>
          <a:prstGeom prst="rect">
            <a:avLst/>
          </a:prstGeom>
        </p:spPr>
        <p:txBody>
          <a:bodyPr anchor="ct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altLang="ko-KR" sz="1600">
                <a:solidFill>
                  <a:schemeClr val="bg1"/>
                </a:solidFill>
              </a:rPr>
              <a:t>199008</a:t>
            </a:r>
            <a:endParaRPr lang="ko-KR" altLang="en-US" sz="1600">
              <a:solidFill>
                <a:schemeClr val="bg1"/>
              </a:solidFill>
            </a:endParaRPr>
          </a:p>
        </p:txBody>
      </p:sp>
      <p:grpSp>
        <p:nvGrpSpPr>
          <p:cNvPr id="53" name="Group 45">
            <a:extLst>
              <a:ext uri="{FF2B5EF4-FFF2-40B4-BE49-F238E27FC236}">
                <a16:creationId xmlns:a16="http://schemas.microsoft.com/office/drawing/2014/main" id="{A8BF8BF9-5CFF-437A-8A18-2ACDAD41715D}"/>
              </a:ext>
            </a:extLst>
          </p:cNvPr>
          <p:cNvGrpSpPr/>
          <p:nvPr/>
        </p:nvGrpSpPr>
        <p:grpSpPr>
          <a:xfrm>
            <a:off x="10337396" y="4985468"/>
            <a:ext cx="1074299" cy="309125"/>
            <a:chOff x="3130166" y="5667342"/>
            <a:chExt cx="1254837" cy="361074"/>
          </a:xfrm>
          <a:solidFill>
            <a:schemeClr val="bg1"/>
          </a:solidFill>
        </p:grpSpPr>
        <p:sp>
          <p:nvSpPr>
            <p:cNvPr id="54" name="Rounded Rectangle 3">
              <a:extLst>
                <a:ext uri="{FF2B5EF4-FFF2-40B4-BE49-F238E27FC236}">
                  <a16:creationId xmlns:a16="http://schemas.microsoft.com/office/drawing/2014/main" id="{FBB93261-3B2D-4DE8-9C5C-FD08813F4625}"/>
                </a:ext>
              </a:extLst>
            </p:cNvPr>
            <p:cNvSpPr/>
            <p:nvPr/>
          </p:nvSpPr>
          <p:spPr>
            <a:xfrm>
              <a:off x="4023929" y="5667342"/>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55" name="Rounded Rectangle 39">
              <a:extLst>
                <a:ext uri="{FF2B5EF4-FFF2-40B4-BE49-F238E27FC236}">
                  <a16:creationId xmlns:a16="http://schemas.microsoft.com/office/drawing/2014/main" id="{5ADE52EF-BFE6-4982-A473-FAEF078DEF62}"/>
                </a:ext>
              </a:extLst>
            </p:cNvPr>
            <p:cNvSpPr/>
            <p:nvPr/>
          </p:nvSpPr>
          <p:spPr>
            <a:xfrm>
              <a:off x="3130166" y="5667342"/>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sp>
          <p:nvSpPr>
            <p:cNvPr id="56" name="Rounded Rectangle 2">
              <a:extLst>
                <a:ext uri="{FF2B5EF4-FFF2-40B4-BE49-F238E27FC236}">
                  <a16:creationId xmlns:a16="http://schemas.microsoft.com/office/drawing/2014/main" id="{33761EBE-C4C1-4837-AB97-C6496BBC97B9}"/>
                </a:ext>
              </a:extLst>
            </p:cNvPr>
            <p:cNvSpPr/>
            <p:nvPr/>
          </p:nvSpPr>
          <p:spPr>
            <a:xfrm>
              <a:off x="3577047" y="5667342"/>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bg1"/>
                </a:solidFill>
              </a:endParaRPr>
            </a:p>
          </p:txBody>
        </p:sp>
      </p:grpSp>
      <p:sp>
        <p:nvSpPr>
          <p:cNvPr id="57" name="직사각형 83">
            <a:extLst>
              <a:ext uri="{FF2B5EF4-FFF2-40B4-BE49-F238E27FC236}">
                <a16:creationId xmlns:a16="http://schemas.microsoft.com/office/drawing/2014/main" id="{81C0C83B-760E-4696-B706-CADA0AB27D40}"/>
              </a:ext>
            </a:extLst>
          </p:cNvPr>
          <p:cNvSpPr/>
          <p:nvPr/>
        </p:nvSpPr>
        <p:spPr>
          <a:xfrm>
            <a:off x="9902437" y="4270934"/>
            <a:ext cx="1944217" cy="584775"/>
          </a:xfrm>
          <a:prstGeom prst="rect">
            <a:avLst/>
          </a:prstGeom>
        </p:spPr>
        <p:txBody>
          <a:bodyPr wrap="square">
            <a:spAutoFit/>
          </a:bodyPr>
          <a:lstStyle/>
          <a:p>
            <a:pPr algn="ctr"/>
            <a:r>
              <a:rPr lang="en-US" altLang="ko-KR" sz="1600">
                <a:solidFill>
                  <a:schemeClr val="bg1"/>
                </a:solidFill>
              </a:rPr>
              <a:t>Nur </a:t>
            </a:r>
            <a:r>
              <a:rPr lang="en-US" altLang="ko-KR" sz="1600" err="1">
                <a:solidFill>
                  <a:schemeClr val="bg1"/>
                </a:solidFill>
              </a:rPr>
              <a:t>Nadiah</a:t>
            </a:r>
            <a:r>
              <a:rPr lang="en-US" altLang="ko-KR" sz="1600">
                <a:solidFill>
                  <a:schemeClr val="bg1"/>
                </a:solidFill>
              </a:rPr>
              <a:t> </a:t>
            </a:r>
            <a:r>
              <a:rPr lang="en-US" altLang="ko-KR" sz="1600" err="1">
                <a:solidFill>
                  <a:schemeClr val="bg1"/>
                </a:solidFill>
              </a:rPr>
              <a:t>binti</a:t>
            </a:r>
            <a:r>
              <a:rPr lang="en-US" altLang="ko-KR" sz="1600">
                <a:solidFill>
                  <a:schemeClr val="bg1"/>
                </a:solidFill>
              </a:rPr>
              <a:t> Ruslan </a:t>
            </a:r>
          </a:p>
        </p:txBody>
      </p:sp>
      <p:sp>
        <p:nvSpPr>
          <p:cNvPr id="70" name="Rectangle 69">
            <a:extLst>
              <a:ext uri="{FF2B5EF4-FFF2-40B4-BE49-F238E27FC236}">
                <a16:creationId xmlns:a16="http://schemas.microsoft.com/office/drawing/2014/main" id="{8C1C2381-0E37-4689-BD14-B8FFA02EB5F9}"/>
              </a:ext>
            </a:extLst>
          </p:cNvPr>
          <p:cNvSpPr/>
          <p:nvPr/>
        </p:nvSpPr>
        <p:spPr>
          <a:xfrm>
            <a:off x="249911" y="1479632"/>
            <a:ext cx="2286000" cy="2139266"/>
          </a:xfrm>
          <a:prstGeom prst="rect">
            <a:avLst/>
          </a:prstGeom>
          <a:ln>
            <a:solidFill>
              <a:srgbClr val="DB77B7"/>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MY"/>
          </a:p>
        </p:txBody>
      </p:sp>
      <p:sp>
        <p:nvSpPr>
          <p:cNvPr id="71" name="Rectangle 70">
            <a:extLst>
              <a:ext uri="{FF2B5EF4-FFF2-40B4-BE49-F238E27FC236}">
                <a16:creationId xmlns:a16="http://schemas.microsoft.com/office/drawing/2014/main" id="{6B439A11-0EEF-471A-BF05-DBE7AF2A48ED}"/>
              </a:ext>
            </a:extLst>
          </p:cNvPr>
          <p:cNvSpPr/>
          <p:nvPr/>
        </p:nvSpPr>
        <p:spPr>
          <a:xfrm>
            <a:off x="9731556" y="1501616"/>
            <a:ext cx="2286000" cy="2139266"/>
          </a:xfrm>
          <a:prstGeom prst="rect">
            <a:avLst/>
          </a:prstGeom>
          <a:solidFill>
            <a:schemeClr val="bg1"/>
          </a:solidFill>
          <a:ln>
            <a:solidFill>
              <a:srgbClr val="DB7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 name="Rectangle 71">
            <a:extLst>
              <a:ext uri="{FF2B5EF4-FFF2-40B4-BE49-F238E27FC236}">
                <a16:creationId xmlns:a16="http://schemas.microsoft.com/office/drawing/2014/main" id="{05211D9F-7DBD-4248-B71A-9DE7EC549A5C}"/>
              </a:ext>
            </a:extLst>
          </p:cNvPr>
          <p:cNvSpPr/>
          <p:nvPr/>
        </p:nvSpPr>
        <p:spPr>
          <a:xfrm>
            <a:off x="7354102" y="1501078"/>
            <a:ext cx="2286000" cy="2139266"/>
          </a:xfrm>
          <a:prstGeom prst="rect">
            <a:avLst/>
          </a:prstGeom>
          <a:solidFill>
            <a:schemeClr val="bg1"/>
          </a:solidFill>
          <a:ln>
            <a:solidFill>
              <a:srgbClr val="DB7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 name="Rectangle 72">
            <a:extLst>
              <a:ext uri="{FF2B5EF4-FFF2-40B4-BE49-F238E27FC236}">
                <a16:creationId xmlns:a16="http://schemas.microsoft.com/office/drawing/2014/main" id="{E5D6E7DC-2DB9-485C-AF7B-460D00CC2F49}"/>
              </a:ext>
            </a:extLst>
          </p:cNvPr>
          <p:cNvSpPr/>
          <p:nvPr/>
        </p:nvSpPr>
        <p:spPr>
          <a:xfrm>
            <a:off x="4990734" y="1492079"/>
            <a:ext cx="2286000" cy="2139266"/>
          </a:xfrm>
          <a:prstGeom prst="rect">
            <a:avLst/>
          </a:prstGeom>
          <a:solidFill>
            <a:schemeClr val="bg1"/>
          </a:solidFill>
          <a:ln>
            <a:solidFill>
              <a:srgbClr val="DB7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4" name="Rectangle 73">
            <a:extLst>
              <a:ext uri="{FF2B5EF4-FFF2-40B4-BE49-F238E27FC236}">
                <a16:creationId xmlns:a16="http://schemas.microsoft.com/office/drawing/2014/main" id="{987B6DA8-2C0C-4BF6-8B2A-CD2BD528E783}"/>
              </a:ext>
            </a:extLst>
          </p:cNvPr>
          <p:cNvSpPr/>
          <p:nvPr/>
        </p:nvSpPr>
        <p:spPr>
          <a:xfrm>
            <a:off x="2627366" y="1487898"/>
            <a:ext cx="2286000" cy="2139266"/>
          </a:xfrm>
          <a:prstGeom prst="rect">
            <a:avLst/>
          </a:prstGeom>
          <a:solidFill>
            <a:schemeClr val="bg1"/>
          </a:solidFill>
          <a:ln>
            <a:solidFill>
              <a:srgbClr val="DB77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5" name="직사각형 3">
            <a:extLst>
              <a:ext uri="{FF2B5EF4-FFF2-40B4-BE49-F238E27FC236}">
                <a16:creationId xmlns:a16="http://schemas.microsoft.com/office/drawing/2014/main" id="{C81F2518-C8D8-4CDE-85C1-640A21E58A05}"/>
              </a:ext>
            </a:extLst>
          </p:cNvPr>
          <p:cNvSpPr/>
          <p:nvPr/>
        </p:nvSpPr>
        <p:spPr>
          <a:xfrm>
            <a:off x="619039" y="286979"/>
            <a:ext cx="5811624" cy="1015663"/>
          </a:xfrm>
          <a:prstGeom prst="rect">
            <a:avLst/>
          </a:prstGeom>
        </p:spPr>
        <p:txBody>
          <a:bodyPr wrap="square">
            <a:spAutoFit/>
          </a:bodyPr>
          <a:lstStyle/>
          <a:p>
            <a:r>
              <a:rPr lang="en-US" altLang="ko-KR" sz="6000" b="1">
                <a:latin typeface="+mj-lt"/>
              </a:rPr>
              <a:t>Meet Our Team</a:t>
            </a:r>
            <a:endParaRPr lang="ko-KR" altLang="en-US" sz="6000">
              <a:latin typeface="+mj-lt"/>
            </a:endParaRPr>
          </a:p>
        </p:txBody>
      </p:sp>
      <p:sp>
        <p:nvSpPr>
          <p:cNvPr id="58" name="Rectangle 57">
            <a:extLst>
              <a:ext uri="{FF2B5EF4-FFF2-40B4-BE49-F238E27FC236}">
                <a16:creationId xmlns:a16="http://schemas.microsoft.com/office/drawing/2014/main" id="{70308C3A-9467-44C3-AEB1-EAB435D57D5D}"/>
              </a:ext>
            </a:extLst>
          </p:cNvPr>
          <p:cNvSpPr/>
          <p:nvPr/>
        </p:nvSpPr>
        <p:spPr>
          <a:xfrm>
            <a:off x="3068793" y="5472443"/>
            <a:ext cx="1360822" cy="369332"/>
          </a:xfrm>
          <a:prstGeom prst="rect">
            <a:avLst/>
          </a:prstGeom>
        </p:spPr>
        <p:txBody>
          <a:bodyPr wrap="none" lIns="91440" tIns="45720" rIns="91440" bIns="45720" anchor="t">
            <a:spAutoFit/>
          </a:bodyPr>
          <a:lstStyle/>
          <a:p>
            <a:r>
              <a:rPr lang="en-US">
                <a:solidFill>
                  <a:schemeClr val="bg1"/>
                </a:solidFill>
                <a:cs typeface="Calibri"/>
              </a:rPr>
              <a:t>Programmer</a:t>
            </a:r>
          </a:p>
        </p:txBody>
      </p:sp>
      <p:sp>
        <p:nvSpPr>
          <p:cNvPr id="59" name="Rectangle 58">
            <a:extLst>
              <a:ext uri="{FF2B5EF4-FFF2-40B4-BE49-F238E27FC236}">
                <a16:creationId xmlns:a16="http://schemas.microsoft.com/office/drawing/2014/main" id="{08DF2304-341B-4502-AA96-4BEE6278520D}"/>
              </a:ext>
            </a:extLst>
          </p:cNvPr>
          <p:cNvSpPr/>
          <p:nvPr/>
        </p:nvSpPr>
        <p:spPr>
          <a:xfrm>
            <a:off x="5484619" y="5440177"/>
            <a:ext cx="1360822" cy="369332"/>
          </a:xfrm>
          <a:prstGeom prst="rect">
            <a:avLst/>
          </a:prstGeom>
        </p:spPr>
        <p:txBody>
          <a:bodyPr wrap="none" lIns="91440" tIns="45720" rIns="91440" bIns="45720" anchor="t">
            <a:spAutoFit/>
          </a:bodyPr>
          <a:lstStyle/>
          <a:p>
            <a:r>
              <a:rPr lang="en-US">
                <a:solidFill>
                  <a:schemeClr val="bg1"/>
                </a:solidFill>
                <a:cs typeface="Calibri"/>
              </a:rPr>
              <a:t>Programmer</a:t>
            </a:r>
          </a:p>
        </p:txBody>
      </p:sp>
      <p:sp>
        <p:nvSpPr>
          <p:cNvPr id="60" name="Rectangle 59">
            <a:extLst>
              <a:ext uri="{FF2B5EF4-FFF2-40B4-BE49-F238E27FC236}">
                <a16:creationId xmlns:a16="http://schemas.microsoft.com/office/drawing/2014/main" id="{34739A34-FEE4-4DB9-8B1E-5DB3851E0B78}"/>
              </a:ext>
            </a:extLst>
          </p:cNvPr>
          <p:cNvSpPr/>
          <p:nvPr/>
        </p:nvSpPr>
        <p:spPr>
          <a:xfrm>
            <a:off x="7839706" y="5474300"/>
            <a:ext cx="1360822" cy="369332"/>
          </a:xfrm>
          <a:prstGeom prst="rect">
            <a:avLst/>
          </a:prstGeom>
        </p:spPr>
        <p:txBody>
          <a:bodyPr wrap="none" lIns="91440" tIns="45720" rIns="91440" bIns="45720" anchor="t">
            <a:spAutoFit/>
          </a:bodyPr>
          <a:lstStyle/>
          <a:p>
            <a:r>
              <a:rPr lang="en-US">
                <a:solidFill>
                  <a:schemeClr val="bg1"/>
                </a:solidFill>
                <a:cs typeface="Calibri"/>
              </a:rPr>
              <a:t>Programmer</a:t>
            </a:r>
          </a:p>
        </p:txBody>
      </p:sp>
      <p:sp>
        <p:nvSpPr>
          <p:cNvPr id="61" name="Rectangle 60">
            <a:extLst>
              <a:ext uri="{FF2B5EF4-FFF2-40B4-BE49-F238E27FC236}">
                <a16:creationId xmlns:a16="http://schemas.microsoft.com/office/drawing/2014/main" id="{09EDE357-CD44-4B60-8BCD-A41E1F466D74}"/>
              </a:ext>
            </a:extLst>
          </p:cNvPr>
          <p:cNvSpPr/>
          <p:nvPr/>
        </p:nvSpPr>
        <p:spPr>
          <a:xfrm>
            <a:off x="10212139" y="5483508"/>
            <a:ext cx="1360822" cy="369332"/>
          </a:xfrm>
          <a:prstGeom prst="rect">
            <a:avLst/>
          </a:prstGeom>
        </p:spPr>
        <p:txBody>
          <a:bodyPr wrap="none" lIns="91440" tIns="45720" rIns="91440" bIns="45720" anchor="t">
            <a:spAutoFit/>
          </a:bodyPr>
          <a:lstStyle/>
          <a:p>
            <a:r>
              <a:rPr lang="en-US">
                <a:solidFill>
                  <a:schemeClr val="bg1"/>
                </a:solidFill>
                <a:cs typeface="Calibri"/>
              </a:rPr>
              <a:t>Programmer</a:t>
            </a:r>
          </a:p>
        </p:txBody>
      </p:sp>
      <p:pic>
        <p:nvPicPr>
          <p:cNvPr id="3" name="Picture 2">
            <a:extLst>
              <a:ext uri="{FF2B5EF4-FFF2-40B4-BE49-F238E27FC236}">
                <a16:creationId xmlns:a16="http://schemas.microsoft.com/office/drawing/2014/main" id="{13F9C580-B693-467D-B592-146F274A0FA6}"/>
              </a:ext>
            </a:extLst>
          </p:cNvPr>
          <p:cNvPicPr>
            <a:picLocks noChangeAspect="1"/>
          </p:cNvPicPr>
          <p:nvPr/>
        </p:nvPicPr>
        <p:blipFill>
          <a:blip r:embed="rId3"/>
          <a:stretch>
            <a:fillRect/>
          </a:stretch>
        </p:blipFill>
        <p:spPr>
          <a:xfrm>
            <a:off x="568798" y="1566931"/>
            <a:ext cx="1676400" cy="1981200"/>
          </a:xfrm>
          <a:prstGeom prst="rect">
            <a:avLst/>
          </a:prstGeom>
        </p:spPr>
      </p:pic>
      <p:pic>
        <p:nvPicPr>
          <p:cNvPr id="5" name="Picture 4">
            <a:extLst>
              <a:ext uri="{FF2B5EF4-FFF2-40B4-BE49-F238E27FC236}">
                <a16:creationId xmlns:a16="http://schemas.microsoft.com/office/drawing/2014/main" id="{CE779A7B-8770-48F0-A058-7D71B43D8061}"/>
              </a:ext>
            </a:extLst>
          </p:cNvPr>
          <p:cNvPicPr>
            <a:picLocks noChangeAspect="1"/>
          </p:cNvPicPr>
          <p:nvPr/>
        </p:nvPicPr>
        <p:blipFill rotWithShape="1">
          <a:blip r:embed="rId4">
            <a:extLst>
              <a:ext uri="{28A0092B-C50C-407E-A947-70E740481C1C}">
                <a14:useLocalDpi xmlns:a14="http://schemas.microsoft.com/office/drawing/2010/main" val="0"/>
              </a:ext>
            </a:extLst>
          </a:blip>
          <a:srcRect l="36865" t="22543" r="22434" b="25583"/>
          <a:stretch/>
        </p:blipFill>
        <p:spPr>
          <a:xfrm rot="5400000">
            <a:off x="2807967" y="1553461"/>
            <a:ext cx="1984722" cy="2004619"/>
          </a:xfrm>
          <a:prstGeom prst="rect">
            <a:avLst/>
          </a:prstGeom>
        </p:spPr>
      </p:pic>
      <p:pic>
        <p:nvPicPr>
          <p:cNvPr id="4" name="Picture 5" descr="A person wearing a scarf&#10;&#10;Description automatically generated">
            <a:extLst>
              <a:ext uri="{FF2B5EF4-FFF2-40B4-BE49-F238E27FC236}">
                <a16:creationId xmlns:a16="http://schemas.microsoft.com/office/drawing/2014/main" id="{6AB5DBA6-E75A-4397-A602-0E2C4C388AF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7581900" y="1572247"/>
            <a:ext cx="1880938" cy="1988981"/>
          </a:xfrm>
          <a:prstGeom prst="rect">
            <a:avLst/>
          </a:prstGeom>
        </p:spPr>
      </p:pic>
      <p:pic>
        <p:nvPicPr>
          <p:cNvPr id="6" name="Picture 6" descr="A person posing for the camera&#10;&#10;Description automatically generated">
            <a:extLst>
              <a:ext uri="{FF2B5EF4-FFF2-40B4-BE49-F238E27FC236}">
                <a16:creationId xmlns:a16="http://schemas.microsoft.com/office/drawing/2014/main" id="{39B40CC8-A2A0-4F63-86E1-F1D67AC198F3}"/>
              </a:ext>
            </a:extLst>
          </p:cNvPr>
          <p:cNvPicPr>
            <a:picLocks noChangeAspect="1"/>
          </p:cNvPicPr>
          <p:nvPr/>
        </p:nvPicPr>
        <p:blipFill rotWithShape="1">
          <a:blip r:embed="rId7"/>
          <a:srcRect l="5494" t="11111" r="2637" b="14790"/>
          <a:stretch/>
        </p:blipFill>
        <p:spPr>
          <a:xfrm>
            <a:off x="5145505" y="1575277"/>
            <a:ext cx="1998760" cy="1981787"/>
          </a:xfrm>
          <a:prstGeom prst="rect">
            <a:avLst/>
          </a:prstGeom>
        </p:spPr>
      </p:pic>
      <p:pic>
        <p:nvPicPr>
          <p:cNvPr id="8" name="Picture 8" descr="A person walking down a sidewalk holding an umbrella&#10;&#10;Description automatically generated">
            <a:extLst>
              <a:ext uri="{FF2B5EF4-FFF2-40B4-BE49-F238E27FC236}">
                <a16:creationId xmlns:a16="http://schemas.microsoft.com/office/drawing/2014/main" id="{D5EE3D37-636D-4826-885D-B54C781E3855}"/>
              </a:ext>
            </a:extLst>
          </p:cNvPr>
          <p:cNvPicPr>
            <a:picLocks noChangeAspect="1"/>
          </p:cNvPicPr>
          <p:nvPr/>
        </p:nvPicPr>
        <p:blipFill rotWithShape="1">
          <a:blip r:embed="rId8"/>
          <a:srcRect l="30859" t="13316" r="25391" b="57519"/>
          <a:stretch/>
        </p:blipFill>
        <p:spPr>
          <a:xfrm>
            <a:off x="9874233" y="1549209"/>
            <a:ext cx="2039425" cy="2080088"/>
          </a:xfrm>
          <a:prstGeom prst="rect">
            <a:avLst/>
          </a:prstGeom>
        </p:spPr>
      </p:pic>
    </p:spTree>
    <p:extLst>
      <p:ext uri="{BB962C8B-B14F-4D97-AF65-F5344CB8AC3E}">
        <p14:creationId xmlns:p14="http://schemas.microsoft.com/office/powerpoint/2010/main" val="1974848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420FC-169E-4925-9961-AD6BE84B3EAF}"/>
              </a:ext>
            </a:extLst>
          </p:cNvPr>
          <p:cNvSpPr>
            <a:spLocks noGrp="1"/>
          </p:cNvSpPr>
          <p:nvPr>
            <p:ph type="title"/>
          </p:nvPr>
        </p:nvSpPr>
        <p:spPr>
          <a:xfrm>
            <a:off x="337497" y="679731"/>
            <a:ext cx="3124151" cy="3736540"/>
          </a:xfrm>
        </p:spPr>
        <p:txBody>
          <a:bodyPr vert="horz" lIns="91440" tIns="45720" rIns="91440" bIns="45720" rtlCol="0" anchor="b">
            <a:normAutofit/>
          </a:bodyPr>
          <a:lstStyle/>
          <a:p>
            <a:r>
              <a:rPr lang="en-US" sz="4600"/>
              <a:t>Notification Centre</a:t>
            </a:r>
            <a:br>
              <a:rPr lang="en-US" sz="4600"/>
            </a:br>
            <a:r>
              <a:rPr lang="en-US" sz="4600"/>
              <a:t>Interface</a:t>
            </a:r>
          </a:p>
        </p:txBody>
      </p:sp>
      <p:sp>
        <p:nvSpPr>
          <p:cNvPr id="9" name="Content Placeholder 8">
            <a:extLst>
              <a:ext uri="{FF2B5EF4-FFF2-40B4-BE49-F238E27FC236}">
                <a16:creationId xmlns:a16="http://schemas.microsoft.com/office/drawing/2014/main" id="{0298E48B-4477-47B5-8CDF-129FD025D6F4}"/>
              </a:ext>
            </a:extLst>
          </p:cNvPr>
          <p:cNvSpPr>
            <a:spLocks noGrp="1"/>
          </p:cNvSpPr>
          <p:nvPr>
            <p:ph idx="1"/>
          </p:nvPr>
        </p:nvSpPr>
        <p:spPr>
          <a:xfrm>
            <a:off x="7655572" y="2370533"/>
            <a:ext cx="3124151" cy="1035781"/>
          </a:xfrm>
        </p:spPr>
        <p:txBody>
          <a:bodyPr vert="horz" lIns="91440" tIns="45720" rIns="91440" bIns="45720" rtlCol="0" anchor="t">
            <a:normAutofit/>
          </a:bodyPr>
          <a:lstStyle/>
          <a:p>
            <a:pPr marL="0" indent="0">
              <a:buNone/>
            </a:pPr>
            <a:r>
              <a:rPr lang="en-US" sz="1800"/>
              <a:t>Ck to add text</a:t>
            </a:r>
          </a:p>
        </p:txBody>
      </p:sp>
      <p:grpSp>
        <p:nvGrpSpPr>
          <p:cNvPr id="14" name="Group 1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5" name="Straight Connector 1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006FF85-D621-4FC1-9B63-11B705EF2C7A}"/>
              </a:ext>
            </a:extLst>
          </p:cNvPr>
          <p:cNvSpPr txBox="1"/>
          <p:nvPr/>
        </p:nvSpPr>
        <p:spPr>
          <a:xfrm>
            <a:off x="7713992" y="1445464"/>
            <a:ext cx="32176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Calibri"/>
              </a:rPr>
              <a:t>If a company with new project has been found within the searched radius, a notification will be popped up in the notification center.</a:t>
            </a:r>
          </a:p>
        </p:txBody>
      </p:sp>
      <p:pic>
        <p:nvPicPr>
          <p:cNvPr id="5" name="Picture 6" descr="A screenshot of a cell phone&#10;&#10;Description automatically generated">
            <a:extLst>
              <a:ext uri="{FF2B5EF4-FFF2-40B4-BE49-F238E27FC236}">
                <a16:creationId xmlns:a16="http://schemas.microsoft.com/office/drawing/2014/main" id="{6C8B0D30-722E-4F3F-93AC-243AD391E872}"/>
              </a:ext>
            </a:extLst>
          </p:cNvPr>
          <p:cNvPicPr>
            <a:picLocks noChangeAspect="1"/>
          </p:cNvPicPr>
          <p:nvPr/>
        </p:nvPicPr>
        <p:blipFill>
          <a:blip r:embed="rId3"/>
          <a:stretch>
            <a:fillRect/>
          </a:stretch>
        </p:blipFill>
        <p:spPr>
          <a:xfrm>
            <a:off x="4470209" y="681487"/>
            <a:ext cx="2834639" cy="5653176"/>
          </a:xfrm>
          <a:prstGeom prst="rect">
            <a:avLst/>
          </a:prstGeom>
        </p:spPr>
      </p:pic>
    </p:spTree>
    <p:extLst>
      <p:ext uri="{BB962C8B-B14F-4D97-AF65-F5344CB8AC3E}">
        <p14:creationId xmlns:p14="http://schemas.microsoft.com/office/powerpoint/2010/main" val="1332878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a:solidFill>
                  <a:schemeClr val="tx1">
                    <a:lumMod val="75000"/>
                    <a:lumOff val="25000"/>
                  </a:schemeClr>
                </a:solidFill>
              </a:rPr>
              <a:t>CONCLUSION</a:t>
            </a:r>
            <a:endParaRPr lang="ko-KR" altLang="en-US">
              <a:solidFill>
                <a:schemeClr val="tx1">
                  <a:lumMod val="75000"/>
                  <a:lumOff val="25000"/>
                </a:schemeClr>
              </a:solidFill>
            </a:endParaRPr>
          </a:p>
        </p:txBody>
      </p:sp>
      <p:sp>
        <p:nvSpPr>
          <p:cNvPr id="3" name="Text Placeholder 2"/>
          <p:cNvSpPr>
            <a:spLocks noGrp="1"/>
          </p:cNvSpPr>
          <p:nvPr>
            <p:ph type="body" sz="quarter" idx="11"/>
          </p:nvPr>
        </p:nvSpPr>
        <p:spPr/>
        <p:txBody>
          <a:bodyPr/>
          <a:lstStyle/>
          <a:p>
            <a:pPr lvl="0"/>
            <a:r>
              <a:rPr lang="en-US" altLang="ko-KR"/>
              <a:t>Company New Project Location Detector</a:t>
            </a:r>
          </a:p>
        </p:txBody>
      </p:sp>
      <p:sp>
        <p:nvSpPr>
          <p:cNvPr id="4" name="Rectangle 3"/>
          <p:cNvSpPr/>
          <p:nvPr/>
        </p:nvSpPr>
        <p:spPr>
          <a:xfrm>
            <a:off x="2146792" y="2180863"/>
            <a:ext cx="7872000" cy="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latin typeface="Arial"/>
            </a:endParaRPr>
          </a:p>
        </p:txBody>
      </p:sp>
      <p:sp>
        <p:nvSpPr>
          <p:cNvPr id="6" name="TextBox 5"/>
          <p:cNvSpPr txBox="1"/>
          <p:nvPr/>
        </p:nvSpPr>
        <p:spPr>
          <a:xfrm>
            <a:off x="1957477" y="3011478"/>
            <a:ext cx="8277043" cy="1569660"/>
          </a:xfrm>
          <a:prstGeom prst="rect">
            <a:avLst/>
          </a:prstGeom>
          <a:noFill/>
        </p:spPr>
        <p:txBody>
          <a:bodyPr wrap="square" rtlCol="0">
            <a:spAutoFit/>
          </a:bodyPr>
          <a:lstStyle/>
          <a:p>
            <a:pPr algn="ctr" defTabSz="1219170" latinLnBrk="1"/>
            <a:r>
              <a:rPr lang="en-US" altLang="ko-KR" sz="2400" dirty="0">
                <a:solidFill>
                  <a:prstClr val="black">
                    <a:lumMod val="75000"/>
                    <a:lumOff val="25000"/>
                  </a:prstClr>
                </a:solidFill>
                <a:cs typeface="Arial" pitchFamily="34" charset="0"/>
              </a:rPr>
              <a:t>In conclusion, Company New Project Location Detector is a project which is designed to help users to discover new company projects near the users’ locations with collaboration among the companies. . </a:t>
            </a:r>
            <a:endParaRPr lang="en-US" altLang="ko-KR" sz="2400" dirty="0">
              <a:solidFill>
                <a:prstClr val="black">
                  <a:lumMod val="75000"/>
                  <a:lumOff val="25000"/>
                </a:prstClr>
              </a:solidFill>
              <a:latin typeface="Arial"/>
              <a:cs typeface="Arial" pitchFamily="34" charset="0"/>
            </a:endParaRPr>
          </a:p>
        </p:txBody>
      </p:sp>
      <p:pic>
        <p:nvPicPr>
          <p:cNvPr id="7" name="Picture 6">
            <a:extLst>
              <a:ext uri="{FF2B5EF4-FFF2-40B4-BE49-F238E27FC236}">
                <a16:creationId xmlns:a16="http://schemas.microsoft.com/office/drawing/2014/main" id="{94675526-A931-4951-AF43-6AFFE9114A25}"/>
              </a:ext>
            </a:extLst>
          </p:cNvPr>
          <p:cNvPicPr>
            <a:picLocks noChangeAspect="1"/>
          </p:cNvPicPr>
          <p:nvPr/>
        </p:nvPicPr>
        <p:blipFill>
          <a:blip r:embed="rId2"/>
          <a:stretch>
            <a:fillRect/>
          </a:stretch>
        </p:blipFill>
        <p:spPr>
          <a:xfrm>
            <a:off x="5891766" y="1540867"/>
            <a:ext cx="408467" cy="371888"/>
          </a:xfrm>
          <a:prstGeom prst="rect">
            <a:avLst/>
          </a:prstGeom>
        </p:spPr>
      </p:pic>
    </p:spTree>
    <p:extLst>
      <p:ext uri="{BB962C8B-B14F-4D97-AF65-F5344CB8AC3E}">
        <p14:creationId xmlns:p14="http://schemas.microsoft.com/office/powerpoint/2010/main" val="3554942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a:t>Thank you</a:t>
            </a:r>
            <a:endParaRPr lang="ko-KR" altLang="en-US"/>
          </a:p>
        </p:txBody>
      </p:sp>
      <p:sp>
        <p:nvSpPr>
          <p:cNvPr id="3" name="Text Placeholder 2"/>
          <p:cNvSpPr>
            <a:spLocks noGrp="1"/>
          </p:cNvSpPr>
          <p:nvPr>
            <p:ph type="body" sz="quarter" idx="11"/>
          </p:nvPr>
        </p:nvSpPr>
        <p:spPr/>
        <p:txBody>
          <a:bodyPr/>
          <a:lstStyle/>
          <a:p>
            <a:pPr lvl="0"/>
            <a:r>
              <a:rPr lang="en-US" altLang="ko-KR"/>
              <a:t>Company New Project Location Detector</a:t>
            </a:r>
          </a:p>
        </p:txBody>
      </p:sp>
    </p:spTree>
    <p:extLst>
      <p:ext uri="{BB962C8B-B14F-4D97-AF65-F5344CB8AC3E}">
        <p14:creationId xmlns:p14="http://schemas.microsoft.com/office/powerpoint/2010/main" val="61455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a:t>PURPOSE</a:t>
            </a:r>
            <a:endParaRPr lang="ko-KR" altLang="en-US">
              <a:solidFill>
                <a:schemeClr val="tx1">
                  <a:lumMod val="75000"/>
                  <a:lumOff val="25000"/>
                </a:schemeClr>
              </a:solidFill>
            </a:endParaRPr>
          </a:p>
        </p:txBody>
      </p:sp>
      <p:sp>
        <p:nvSpPr>
          <p:cNvPr id="3" name="Text Placeholder 2"/>
          <p:cNvSpPr>
            <a:spLocks noGrp="1"/>
          </p:cNvSpPr>
          <p:nvPr>
            <p:ph type="body" sz="quarter" idx="11"/>
          </p:nvPr>
        </p:nvSpPr>
        <p:spPr/>
        <p:txBody>
          <a:bodyPr/>
          <a:lstStyle/>
          <a:p>
            <a:pPr lvl="0"/>
            <a:r>
              <a:rPr lang="en-US" altLang="ko-KR"/>
              <a:t>Company New Project Location Detector</a:t>
            </a:r>
          </a:p>
        </p:txBody>
      </p:sp>
      <p:grpSp>
        <p:nvGrpSpPr>
          <p:cNvPr id="6" name="Group 5"/>
          <p:cNvGrpSpPr/>
          <p:nvPr/>
        </p:nvGrpSpPr>
        <p:grpSpPr>
          <a:xfrm>
            <a:off x="1199456" y="2028674"/>
            <a:ext cx="1152128" cy="1584117"/>
            <a:chOff x="2391994" y="1635646"/>
            <a:chExt cx="805454" cy="1584088"/>
          </a:xfrm>
        </p:grpSpPr>
        <p:sp>
          <p:nvSpPr>
            <p:cNvPr id="4" name="Rectangle 3"/>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5"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latin typeface="Arial"/>
              </a:endParaRPr>
            </a:p>
          </p:txBody>
        </p:sp>
      </p:grpSp>
      <p:sp>
        <p:nvSpPr>
          <p:cNvPr id="9" name="TextBox 8"/>
          <p:cNvSpPr txBox="1"/>
          <p:nvPr/>
        </p:nvSpPr>
        <p:spPr>
          <a:xfrm>
            <a:off x="2447595" y="2286467"/>
            <a:ext cx="3552395" cy="923330"/>
          </a:xfrm>
          <a:prstGeom prst="rect">
            <a:avLst/>
          </a:prstGeom>
          <a:noFill/>
        </p:spPr>
        <p:txBody>
          <a:bodyPr wrap="square" rtlCol="0">
            <a:spAutoFit/>
          </a:bodyPr>
          <a:lstStyle/>
          <a:p>
            <a:pPr defTabSz="1219170" latinLnBrk="1"/>
            <a:r>
              <a:rPr lang="en-US" altLang="ko-KR">
                <a:solidFill>
                  <a:prstClr val="black">
                    <a:lumMod val="75000"/>
                    <a:lumOff val="25000"/>
                  </a:prstClr>
                </a:solidFill>
                <a:latin typeface="Arial"/>
                <a:cs typeface="Arial" pitchFamily="34" charset="0"/>
              </a:rPr>
              <a:t>To notify the internal users when external users are near to their company new project site.</a:t>
            </a:r>
          </a:p>
        </p:txBody>
      </p:sp>
      <p:sp>
        <p:nvSpPr>
          <p:cNvPr id="11" name="TextBox 10"/>
          <p:cNvSpPr txBox="1"/>
          <p:nvPr/>
        </p:nvSpPr>
        <p:spPr>
          <a:xfrm>
            <a:off x="1302774" y="2085671"/>
            <a:ext cx="945495" cy="830997"/>
          </a:xfrm>
          <a:prstGeom prst="rect">
            <a:avLst/>
          </a:prstGeom>
          <a:noFill/>
        </p:spPr>
        <p:txBody>
          <a:bodyPr wrap="square" rtlCol="0">
            <a:spAutoFit/>
          </a:bodyPr>
          <a:lstStyle/>
          <a:p>
            <a:pPr algn="ctr" defTabSz="1219170" latinLnBrk="1"/>
            <a:r>
              <a:rPr lang="en-US" altLang="ko-KR" sz="4800" b="1">
                <a:solidFill>
                  <a:prstClr val="white"/>
                </a:solidFill>
                <a:latin typeface="Arial"/>
                <a:cs typeface="Arial" pitchFamily="34" charset="0"/>
              </a:rPr>
              <a:t>01</a:t>
            </a:r>
            <a:endParaRPr lang="ko-KR" altLang="en-US" sz="4800" b="1">
              <a:solidFill>
                <a:prstClr val="white"/>
              </a:solidFill>
              <a:latin typeface="Arial"/>
              <a:cs typeface="Arial" pitchFamily="34" charset="0"/>
            </a:endParaRPr>
          </a:p>
        </p:txBody>
      </p:sp>
      <p:grpSp>
        <p:nvGrpSpPr>
          <p:cNvPr id="12" name="Group 11"/>
          <p:cNvGrpSpPr/>
          <p:nvPr/>
        </p:nvGrpSpPr>
        <p:grpSpPr>
          <a:xfrm>
            <a:off x="6491935" y="2028630"/>
            <a:ext cx="1152128" cy="1584117"/>
            <a:chOff x="2391994" y="1635646"/>
            <a:chExt cx="805454" cy="1584088"/>
          </a:xfrm>
          <a:solidFill>
            <a:srgbClr val="98DFBB"/>
          </a:solidFill>
        </p:grpSpPr>
        <p:sp>
          <p:nvSpPr>
            <p:cNvPr id="13" name="Rectangle 12"/>
            <p:cNvSpPr/>
            <p:nvPr/>
          </p:nvSpPr>
          <p:spPr>
            <a:xfrm>
              <a:off x="2391994" y="1635646"/>
              <a:ext cx="805454"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14" name="Isosceles Triangle 13"/>
            <p:cNvSpPr/>
            <p:nvPr/>
          </p:nvSpPr>
          <p:spPr>
            <a:xfrm rot="10800000">
              <a:off x="2391994" y="2427734"/>
              <a:ext cx="805454" cy="792000"/>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latin typeface="Arial"/>
              </a:endParaRPr>
            </a:p>
          </p:txBody>
        </p:sp>
      </p:grpSp>
      <p:sp>
        <p:nvSpPr>
          <p:cNvPr id="18" name="TextBox 17"/>
          <p:cNvSpPr txBox="1"/>
          <p:nvPr/>
        </p:nvSpPr>
        <p:spPr>
          <a:xfrm>
            <a:off x="6595253" y="2085627"/>
            <a:ext cx="945495" cy="830997"/>
          </a:xfrm>
          <a:prstGeom prst="rect">
            <a:avLst/>
          </a:prstGeom>
          <a:noFill/>
        </p:spPr>
        <p:txBody>
          <a:bodyPr wrap="square" rtlCol="0">
            <a:spAutoFit/>
          </a:bodyPr>
          <a:lstStyle/>
          <a:p>
            <a:pPr algn="ctr" defTabSz="1219170" latinLnBrk="1"/>
            <a:r>
              <a:rPr lang="en-US" altLang="ko-KR" sz="4800" b="1">
                <a:solidFill>
                  <a:prstClr val="white"/>
                </a:solidFill>
                <a:latin typeface="Arial"/>
                <a:cs typeface="Arial" pitchFamily="34" charset="0"/>
              </a:rPr>
              <a:t>02</a:t>
            </a:r>
            <a:endParaRPr lang="ko-KR" altLang="en-US" sz="4800" b="1">
              <a:solidFill>
                <a:prstClr val="white"/>
              </a:solidFill>
              <a:latin typeface="Arial"/>
              <a:cs typeface="Arial" pitchFamily="34" charset="0"/>
            </a:endParaRPr>
          </a:p>
        </p:txBody>
      </p:sp>
      <p:grpSp>
        <p:nvGrpSpPr>
          <p:cNvPr id="19" name="Group 18"/>
          <p:cNvGrpSpPr/>
          <p:nvPr/>
        </p:nvGrpSpPr>
        <p:grpSpPr>
          <a:xfrm>
            <a:off x="1199456" y="4284910"/>
            <a:ext cx="1152128" cy="1584117"/>
            <a:chOff x="2391994" y="1635646"/>
            <a:chExt cx="805454" cy="1584088"/>
          </a:xfrm>
          <a:solidFill>
            <a:srgbClr val="F8B2A3"/>
          </a:solidFill>
        </p:grpSpPr>
        <p:sp>
          <p:nvSpPr>
            <p:cNvPr id="20" name="Rectangle 19"/>
            <p:cNvSpPr/>
            <p:nvPr/>
          </p:nvSpPr>
          <p:spPr>
            <a:xfrm>
              <a:off x="2391994" y="1635646"/>
              <a:ext cx="80545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1" name="Isosceles Triangle 20"/>
            <p:cNvSpPr/>
            <p:nvPr/>
          </p:nvSpPr>
          <p:spPr>
            <a:xfrm rot="10800000">
              <a:off x="2391994" y="2427734"/>
              <a:ext cx="805454" cy="79200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latin typeface="Arial"/>
              </a:endParaRPr>
            </a:p>
          </p:txBody>
        </p:sp>
      </p:grpSp>
      <p:sp>
        <p:nvSpPr>
          <p:cNvPr id="23" name="TextBox 22"/>
          <p:cNvSpPr txBox="1"/>
          <p:nvPr/>
        </p:nvSpPr>
        <p:spPr>
          <a:xfrm>
            <a:off x="2447594" y="4537075"/>
            <a:ext cx="3552395" cy="923330"/>
          </a:xfrm>
          <a:prstGeom prst="rect">
            <a:avLst/>
          </a:prstGeom>
          <a:noFill/>
        </p:spPr>
        <p:txBody>
          <a:bodyPr wrap="square" rtlCol="0">
            <a:spAutoFit/>
          </a:bodyPr>
          <a:lstStyle/>
          <a:p>
            <a:pPr defTabSz="1219170" latinLnBrk="1"/>
            <a:r>
              <a:rPr lang="en-US" altLang="ko-KR">
                <a:solidFill>
                  <a:prstClr val="black">
                    <a:lumMod val="75000"/>
                    <a:lumOff val="25000"/>
                  </a:prstClr>
                </a:solidFill>
                <a:latin typeface="Arial"/>
                <a:cs typeface="Arial" pitchFamily="34" charset="0"/>
              </a:rPr>
              <a:t>To notify the external users when they are near to company new project to visit.</a:t>
            </a:r>
          </a:p>
        </p:txBody>
      </p:sp>
      <p:sp>
        <p:nvSpPr>
          <p:cNvPr id="25" name="TextBox 24"/>
          <p:cNvSpPr txBox="1"/>
          <p:nvPr/>
        </p:nvSpPr>
        <p:spPr>
          <a:xfrm>
            <a:off x="1302774" y="4341907"/>
            <a:ext cx="945495" cy="830997"/>
          </a:xfrm>
          <a:prstGeom prst="rect">
            <a:avLst/>
          </a:prstGeom>
          <a:noFill/>
        </p:spPr>
        <p:txBody>
          <a:bodyPr wrap="square" rtlCol="0">
            <a:spAutoFit/>
          </a:bodyPr>
          <a:lstStyle/>
          <a:p>
            <a:pPr algn="ctr" defTabSz="1219170" latinLnBrk="1"/>
            <a:r>
              <a:rPr lang="en-US" altLang="ko-KR" sz="4800" b="1">
                <a:solidFill>
                  <a:prstClr val="white"/>
                </a:solidFill>
                <a:latin typeface="Arial"/>
                <a:cs typeface="Arial" pitchFamily="34" charset="0"/>
              </a:rPr>
              <a:t>03</a:t>
            </a:r>
            <a:endParaRPr lang="ko-KR" altLang="en-US" sz="4800" b="1">
              <a:solidFill>
                <a:prstClr val="white"/>
              </a:solidFill>
              <a:latin typeface="Arial"/>
              <a:cs typeface="Arial" pitchFamily="34" charset="0"/>
            </a:endParaRPr>
          </a:p>
        </p:txBody>
      </p:sp>
      <p:grpSp>
        <p:nvGrpSpPr>
          <p:cNvPr id="26" name="Group 25"/>
          <p:cNvGrpSpPr/>
          <p:nvPr/>
        </p:nvGrpSpPr>
        <p:grpSpPr>
          <a:xfrm>
            <a:off x="6491935" y="4284866"/>
            <a:ext cx="1152128" cy="1584117"/>
            <a:chOff x="2391994" y="1635646"/>
            <a:chExt cx="805454" cy="1584088"/>
          </a:xfrm>
          <a:solidFill>
            <a:srgbClr val="A4B4EA"/>
          </a:solidFill>
        </p:grpSpPr>
        <p:sp>
          <p:nvSpPr>
            <p:cNvPr id="27" name="Rectangle 26"/>
            <p:cNvSpPr/>
            <p:nvPr/>
          </p:nvSpPr>
          <p:spPr>
            <a:xfrm>
              <a:off x="2391994" y="1635646"/>
              <a:ext cx="805454" cy="7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latinLnBrk="1"/>
              <a:endParaRPr lang="ko-KR" altLang="en-US" sz="2400">
                <a:solidFill>
                  <a:prstClr val="white"/>
                </a:solidFill>
                <a:latin typeface="Arial"/>
              </a:endParaRPr>
            </a:p>
          </p:txBody>
        </p:sp>
        <p:sp>
          <p:nvSpPr>
            <p:cNvPr id="28" name="Isosceles Triangle 27"/>
            <p:cNvSpPr/>
            <p:nvPr/>
          </p:nvSpPr>
          <p:spPr>
            <a:xfrm rot="10800000">
              <a:off x="2391994" y="2427734"/>
              <a:ext cx="805454" cy="792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latin typeface="Arial"/>
              </a:endParaRPr>
            </a:p>
          </p:txBody>
        </p:sp>
      </p:grpSp>
      <p:sp>
        <p:nvSpPr>
          <p:cNvPr id="30" name="TextBox 29"/>
          <p:cNvSpPr txBox="1"/>
          <p:nvPr/>
        </p:nvSpPr>
        <p:spPr>
          <a:xfrm>
            <a:off x="7740072" y="4466735"/>
            <a:ext cx="3552395" cy="1200329"/>
          </a:xfrm>
          <a:prstGeom prst="rect">
            <a:avLst/>
          </a:prstGeom>
          <a:noFill/>
        </p:spPr>
        <p:txBody>
          <a:bodyPr wrap="square" rtlCol="0">
            <a:spAutoFit/>
          </a:bodyPr>
          <a:lstStyle/>
          <a:p>
            <a:pPr defTabSz="1219170" latinLnBrk="1"/>
            <a:r>
              <a:rPr lang="en-US" altLang="ko-KR">
                <a:solidFill>
                  <a:prstClr val="black">
                    <a:lumMod val="75000"/>
                    <a:lumOff val="25000"/>
                  </a:prstClr>
                </a:solidFill>
                <a:latin typeface="Arial"/>
                <a:cs typeface="Arial" pitchFamily="34" charset="0"/>
              </a:rPr>
              <a:t>To help internal users of the project prepare themselves if the external users confirm that they will come within expected time.</a:t>
            </a:r>
          </a:p>
        </p:txBody>
      </p:sp>
      <p:sp>
        <p:nvSpPr>
          <p:cNvPr id="32" name="TextBox 31"/>
          <p:cNvSpPr txBox="1"/>
          <p:nvPr/>
        </p:nvSpPr>
        <p:spPr>
          <a:xfrm>
            <a:off x="6595253" y="4341863"/>
            <a:ext cx="945495" cy="830997"/>
          </a:xfrm>
          <a:prstGeom prst="rect">
            <a:avLst/>
          </a:prstGeom>
          <a:noFill/>
        </p:spPr>
        <p:txBody>
          <a:bodyPr wrap="square" rtlCol="0">
            <a:spAutoFit/>
          </a:bodyPr>
          <a:lstStyle/>
          <a:p>
            <a:pPr algn="ctr" defTabSz="1219170" latinLnBrk="1"/>
            <a:r>
              <a:rPr lang="en-US" altLang="ko-KR" sz="4800" b="1">
                <a:solidFill>
                  <a:prstClr val="white"/>
                </a:solidFill>
                <a:latin typeface="Arial"/>
                <a:cs typeface="Arial" pitchFamily="34" charset="0"/>
              </a:rPr>
              <a:t>04</a:t>
            </a:r>
            <a:endParaRPr lang="ko-KR" altLang="en-US" sz="4800" b="1">
              <a:solidFill>
                <a:prstClr val="white"/>
              </a:solidFill>
              <a:latin typeface="Arial"/>
              <a:cs typeface="Arial" pitchFamily="34" charset="0"/>
            </a:endParaRPr>
          </a:p>
        </p:txBody>
      </p:sp>
      <p:sp>
        <p:nvSpPr>
          <p:cNvPr id="29" name="TextBox 28">
            <a:extLst>
              <a:ext uri="{FF2B5EF4-FFF2-40B4-BE49-F238E27FC236}">
                <a16:creationId xmlns:a16="http://schemas.microsoft.com/office/drawing/2014/main" id="{2559FB0F-29E8-4E05-A14A-FCDB45E4BB94}"/>
              </a:ext>
            </a:extLst>
          </p:cNvPr>
          <p:cNvSpPr txBox="1"/>
          <p:nvPr/>
        </p:nvSpPr>
        <p:spPr>
          <a:xfrm>
            <a:off x="7742539" y="2477144"/>
            <a:ext cx="3552395" cy="646331"/>
          </a:xfrm>
          <a:prstGeom prst="rect">
            <a:avLst/>
          </a:prstGeom>
          <a:noFill/>
        </p:spPr>
        <p:txBody>
          <a:bodyPr wrap="square" rtlCol="0">
            <a:spAutoFit/>
          </a:bodyPr>
          <a:lstStyle/>
          <a:p>
            <a:pPr defTabSz="1219170" latinLnBrk="1"/>
            <a:r>
              <a:rPr lang="en-US" altLang="ko-KR">
                <a:solidFill>
                  <a:prstClr val="black">
                    <a:lumMod val="75000"/>
                    <a:lumOff val="25000"/>
                  </a:prstClr>
                </a:solidFill>
                <a:cs typeface="Arial" pitchFamily="34" charset="0"/>
              </a:rPr>
              <a:t>To help external users to shorten visiting cost.</a:t>
            </a:r>
          </a:p>
        </p:txBody>
      </p:sp>
    </p:spTree>
    <p:extLst>
      <p:ext uri="{BB962C8B-B14F-4D97-AF65-F5344CB8AC3E}">
        <p14:creationId xmlns:p14="http://schemas.microsoft.com/office/powerpoint/2010/main" val="1376487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300387"/>
            <a:ext cx="12192000"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4800">
                <a:solidFill>
                  <a:schemeClr val="tx1">
                    <a:lumMod val="75000"/>
                    <a:lumOff val="25000"/>
                  </a:schemeClr>
                </a:solidFill>
                <a:cs typeface="Arial" pitchFamily="34" charset="0"/>
              </a:rPr>
              <a:t>SCOPE</a:t>
            </a:r>
          </a:p>
        </p:txBody>
      </p:sp>
      <p:grpSp>
        <p:nvGrpSpPr>
          <p:cNvPr id="4" name="Group 3"/>
          <p:cNvGrpSpPr/>
          <p:nvPr/>
        </p:nvGrpSpPr>
        <p:grpSpPr>
          <a:xfrm>
            <a:off x="3023659" y="1623796"/>
            <a:ext cx="8736971" cy="1219200"/>
            <a:chOff x="1151472" y="3187501"/>
            <a:chExt cx="6552728" cy="914400"/>
          </a:xfrm>
        </p:grpSpPr>
        <p:sp>
          <p:nvSpPr>
            <p:cNvPr id="5" name="Pentagon 4"/>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6" name="Pentagon 5"/>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7" name="Diamond 6"/>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sp>
        <p:nvSpPr>
          <p:cNvPr id="8" name="직사각형 39"/>
          <p:cNvSpPr/>
          <p:nvPr/>
        </p:nvSpPr>
        <p:spPr>
          <a:xfrm>
            <a:off x="3398696" y="1866065"/>
            <a:ext cx="537579" cy="666786"/>
          </a:xfrm>
          <a:prstGeom prst="rect">
            <a:avLst/>
          </a:prstGeom>
        </p:spPr>
        <p:txBody>
          <a:bodyPr wrap="square" lIns="91440" tIns="45720" rIns="91440" bIns="45720"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3700" b="1" dirty="0">
                <a:solidFill>
                  <a:schemeClr val="bg1"/>
                </a:solidFill>
                <a:cs typeface="Arial"/>
              </a:rPr>
              <a:t>1 </a:t>
            </a:r>
            <a:endParaRPr lang="ko-KR" altLang="en-US" sz="3733" dirty="0">
              <a:solidFill>
                <a:schemeClr val="bg1"/>
              </a:solidFill>
            </a:endParaRPr>
          </a:p>
        </p:txBody>
      </p:sp>
      <p:sp>
        <p:nvSpPr>
          <p:cNvPr id="11" name="TextBox 12"/>
          <p:cNvSpPr txBox="1"/>
          <p:nvPr/>
        </p:nvSpPr>
        <p:spPr bwMode="auto">
          <a:xfrm>
            <a:off x="4526632" y="1933778"/>
            <a:ext cx="6336704" cy="646331"/>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a:solidFill>
                  <a:schemeClr val="tx1">
                    <a:lumMod val="75000"/>
                    <a:lumOff val="25000"/>
                  </a:schemeClr>
                </a:solidFill>
                <a:cs typeface="Arial" pitchFamily="34" charset="0"/>
              </a:rPr>
              <a:t>Developing new and secure remote work and collaboration solutions.</a:t>
            </a:r>
            <a:endParaRPr lang="ko-KR" altLang="en-US">
              <a:solidFill>
                <a:schemeClr val="tx1">
                  <a:lumMod val="75000"/>
                  <a:lumOff val="25000"/>
                </a:schemeClr>
              </a:solidFill>
              <a:cs typeface="Arial" pitchFamily="34" charset="0"/>
            </a:endParaRPr>
          </a:p>
        </p:txBody>
      </p:sp>
      <p:grpSp>
        <p:nvGrpSpPr>
          <p:cNvPr id="12" name="Group 11"/>
          <p:cNvGrpSpPr/>
          <p:nvPr/>
        </p:nvGrpSpPr>
        <p:grpSpPr>
          <a:xfrm>
            <a:off x="3019651" y="3135852"/>
            <a:ext cx="8736971" cy="1219200"/>
            <a:chOff x="1151472" y="3187501"/>
            <a:chExt cx="6552728" cy="914400"/>
          </a:xfrm>
        </p:grpSpPr>
        <p:sp>
          <p:nvSpPr>
            <p:cNvPr id="13" name="Pentagon 12"/>
            <p:cNvSpPr/>
            <p:nvPr/>
          </p:nvSpPr>
          <p:spPr>
            <a:xfrm>
              <a:off x="1633824" y="3347030"/>
              <a:ext cx="6070376" cy="72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4" name="Pentagon 13"/>
            <p:cNvSpPr/>
            <p:nvPr/>
          </p:nvSpPr>
          <p:spPr>
            <a:xfrm>
              <a:off x="1633824" y="3284701"/>
              <a:ext cx="5914970" cy="720000"/>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5" name="Diamond 14"/>
            <p:cNvSpPr/>
            <p:nvPr/>
          </p:nvSpPr>
          <p:spPr>
            <a:xfrm>
              <a:off x="1151472" y="3187501"/>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grpSp>
        <p:nvGrpSpPr>
          <p:cNvPr id="16" name="Group 15"/>
          <p:cNvGrpSpPr/>
          <p:nvPr/>
        </p:nvGrpSpPr>
        <p:grpSpPr>
          <a:xfrm>
            <a:off x="3015643" y="4605700"/>
            <a:ext cx="8736971" cy="1219200"/>
            <a:chOff x="1151472" y="3187501"/>
            <a:chExt cx="6552728" cy="914400"/>
          </a:xfrm>
        </p:grpSpPr>
        <p:sp>
          <p:nvSpPr>
            <p:cNvPr id="17" name="Pentagon 16"/>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8" name="Pentagon 17"/>
            <p:cNvSpPr/>
            <p:nvPr/>
          </p:nvSpPr>
          <p:spPr>
            <a:xfrm>
              <a:off x="1633824" y="3284701"/>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9" name="Diamond 18"/>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grpSp>
      <p:sp>
        <p:nvSpPr>
          <p:cNvPr id="24" name="직사각형 39"/>
          <p:cNvSpPr/>
          <p:nvPr/>
        </p:nvSpPr>
        <p:spPr>
          <a:xfrm>
            <a:off x="3323096" y="3428130"/>
            <a:ext cx="537579" cy="666786"/>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3733" b="1" dirty="0">
                <a:solidFill>
                  <a:schemeClr val="bg1"/>
                </a:solidFill>
                <a:cs typeface="Arial" pitchFamily="34" charset="0"/>
              </a:rPr>
              <a:t>2 </a:t>
            </a:r>
            <a:endParaRPr lang="ko-KR" altLang="en-US" sz="3733" dirty="0">
              <a:solidFill>
                <a:schemeClr val="bg1"/>
              </a:solidFill>
            </a:endParaRPr>
          </a:p>
        </p:txBody>
      </p:sp>
      <p:sp>
        <p:nvSpPr>
          <p:cNvPr id="27" name="TextBox 12"/>
          <p:cNvSpPr txBox="1"/>
          <p:nvPr/>
        </p:nvSpPr>
        <p:spPr bwMode="auto">
          <a:xfrm>
            <a:off x="4510615" y="3554050"/>
            <a:ext cx="6336704"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a:solidFill>
                  <a:schemeClr val="tx1">
                    <a:lumMod val="75000"/>
                    <a:lumOff val="25000"/>
                  </a:schemeClr>
                </a:solidFill>
                <a:cs typeface="Arial" pitchFamily="34" charset="0"/>
              </a:rPr>
              <a:t>Investigating future working and collaboration solutions.</a:t>
            </a:r>
            <a:endParaRPr lang="ko-KR" altLang="en-US">
              <a:solidFill>
                <a:schemeClr val="tx1">
                  <a:lumMod val="75000"/>
                  <a:lumOff val="25000"/>
                </a:schemeClr>
              </a:solidFill>
              <a:cs typeface="Arial" pitchFamily="34" charset="0"/>
            </a:endParaRPr>
          </a:p>
        </p:txBody>
      </p:sp>
      <p:sp>
        <p:nvSpPr>
          <p:cNvPr id="28" name="직사각형 39"/>
          <p:cNvSpPr/>
          <p:nvPr/>
        </p:nvSpPr>
        <p:spPr>
          <a:xfrm>
            <a:off x="3349671" y="4908328"/>
            <a:ext cx="537579" cy="666786"/>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3733" b="1" dirty="0">
                <a:solidFill>
                  <a:schemeClr val="bg1"/>
                </a:solidFill>
                <a:cs typeface="Arial" pitchFamily="34" charset="0"/>
              </a:rPr>
              <a:t>3 </a:t>
            </a:r>
            <a:endParaRPr lang="ko-KR" altLang="en-US" sz="3733" dirty="0">
              <a:solidFill>
                <a:schemeClr val="bg1"/>
              </a:solidFill>
            </a:endParaRPr>
          </a:p>
        </p:txBody>
      </p:sp>
      <p:sp>
        <p:nvSpPr>
          <p:cNvPr id="31" name="TextBox 12"/>
          <p:cNvSpPr txBox="1"/>
          <p:nvPr/>
        </p:nvSpPr>
        <p:spPr bwMode="auto">
          <a:xfrm>
            <a:off x="4510615" y="5025892"/>
            <a:ext cx="6336704" cy="369332"/>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a:solidFill>
                  <a:schemeClr val="tx1">
                    <a:lumMod val="75000"/>
                    <a:lumOff val="25000"/>
                  </a:schemeClr>
                </a:solidFill>
                <a:cs typeface="Arial" pitchFamily="34" charset="0"/>
              </a:rPr>
              <a:t>Overcoming the problem of remote work and collaboration.</a:t>
            </a:r>
            <a:endParaRPr lang="ko-KR" altLang="en-US">
              <a:solidFill>
                <a:schemeClr val="tx1">
                  <a:lumMod val="75000"/>
                  <a:lumOff val="25000"/>
                </a:schemeClr>
              </a:solidFill>
              <a:cs typeface="Arial" pitchFamily="34" charset="0"/>
            </a:endParaRPr>
          </a:p>
        </p:txBody>
      </p:sp>
      <p:pic>
        <p:nvPicPr>
          <p:cNvPr id="2" name="Picture 1">
            <a:extLst>
              <a:ext uri="{FF2B5EF4-FFF2-40B4-BE49-F238E27FC236}">
                <a16:creationId xmlns:a16="http://schemas.microsoft.com/office/drawing/2014/main" id="{3A9DCE0C-B596-4A04-8A81-80E4872D5344}"/>
              </a:ext>
            </a:extLst>
          </p:cNvPr>
          <p:cNvPicPr>
            <a:picLocks noChangeAspect="1"/>
          </p:cNvPicPr>
          <p:nvPr/>
        </p:nvPicPr>
        <p:blipFill>
          <a:blip r:embed="rId2"/>
          <a:stretch>
            <a:fillRect/>
          </a:stretch>
        </p:blipFill>
        <p:spPr>
          <a:xfrm>
            <a:off x="0" y="925178"/>
            <a:ext cx="12192000" cy="505968"/>
          </a:xfrm>
          <a:prstGeom prst="rect">
            <a:avLst/>
          </a:prstGeom>
        </p:spPr>
      </p:pic>
    </p:spTree>
    <p:extLst>
      <p:ext uri="{BB962C8B-B14F-4D97-AF65-F5344CB8AC3E}">
        <p14:creationId xmlns:p14="http://schemas.microsoft.com/office/powerpoint/2010/main" val="1095055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85" y="164638"/>
            <a:ext cx="12192000" cy="768085"/>
          </a:xfrm>
        </p:spPr>
        <p:txBody>
          <a:bodyPr/>
          <a:lstStyle/>
          <a:p>
            <a:r>
              <a:rPr lang="en-US" altLang="ko-KR"/>
              <a:t>Requirements</a:t>
            </a:r>
            <a:endParaRPr lang="ko-KR" altLang="en-US"/>
          </a:p>
        </p:txBody>
      </p:sp>
      <p:sp>
        <p:nvSpPr>
          <p:cNvPr id="3" name="Text Placeholder 2"/>
          <p:cNvSpPr>
            <a:spLocks noGrp="1"/>
          </p:cNvSpPr>
          <p:nvPr>
            <p:ph type="body" sz="quarter" idx="11"/>
          </p:nvPr>
        </p:nvSpPr>
        <p:spPr/>
        <p:txBody>
          <a:bodyPr/>
          <a:lstStyle/>
          <a:p>
            <a:pPr lvl="0"/>
            <a:r>
              <a:rPr lang="en-US" altLang="ko-KR" dirty="0"/>
              <a:t>Company New Project Location Detector</a:t>
            </a:r>
          </a:p>
        </p:txBody>
      </p:sp>
      <p:grpSp>
        <p:nvGrpSpPr>
          <p:cNvPr id="4" name="Group 3"/>
          <p:cNvGrpSpPr/>
          <p:nvPr/>
        </p:nvGrpSpPr>
        <p:grpSpPr>
          <a:xfrm>
            <a:off x="527381" y="2180860"/>
            <a:ext cx="11082440" cy="4007195"/>
            <a:chOff x="1170431" y="740677"/>
            <a:chExt cx="8833425" cy="3193994"/>
          </a:xfrm>
        </p:grpSpPr>
        <p:sp>
          <p:nvSpPr>
            <p:cNvPr id="5" name="L-Shape 4"/>
            <p:cNvSpPr/>
            <p:nvPr/>
          </p:nvSpPr>
          <p:spPr>
            <a:xfrm rot="5400000">
              <a:off x="1564790" y="1851583"/>
              <a:ext cx="1310355" cy="2099073"/>
            </a:xfrm>
            <a:prstGeom prst="corner">
              <a:avLst>
                <a:gd name="adj1" fmla="val 16120"/>
                <a:gd name="adj2" fmla="val 1611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5"/>
            <p:cNvSpPr/>
            <p:nvPr/>
          </p:nvSpPr>
          <p:spPr>
            <a:xfrm>
              <a:off x="1714544" y="2434166"/>
              <a:ext cx="1711813" cy="1500505"/>
            </a:xfrm>
            <a:custGeom>
              <a:avLst/>
              <a:gdLst>
                <a:gd name="connsiteX0" fmla="*/ 0 w 1711813"/>
                <a:gd name="connsiteY0" fmla="*/ 0 h 1500505"/>
                <a:gd name="connsiteX1" fmla="*/ 1711813 w 1711813"/>
                <a:gd name="connsiteY1" fmla="*/ 0 h 1500505"/>
                <a:gd name="connsiteX2" fmla="*/ 1711813 w 1711813"/>
                <a:gd name="connsiteY2" fmla="*/ 1500505 h 1500505"/>
                <a:gd name="connsiteX3" fmla="*/ 0 w 1711813"/>
                <a:gd name="connsiteY3" fmla="*/ 1500505 h 1500505"/>
                <a:gd name="connsiteX4" fmla="*/ 0 w 1711813"/>
                <a:gd name="connsiteY4" fmla="*/ 0 h 150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813" h="1500505">
                  <a:moveTo>
                    <a:pt x="0" y="0"/>
                  </a:moveTo>
                  <a:lnTo>
                    <a:pt x="1711813" y="0"/>
                  </a:lnTo>
                  <a:lnTo>
                    <a:pt x="1711813" y="1500505"/>
                  </a:lnTo>
                  <a:lnTo>
                    <a:pt x="0" y="1500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0" tIns="254000" rIns="254000" bIns="254000" numCol="1" spcCol="1270" anchor="t" anchorCtr="0">
              <a:noAutofit/>
            </a:bodyPr>
            <a:lstStyle/>
            <a:p>
              <a:pPr defTabSz="2963259" latinLnBrk="1">
                <a:lnSpc>
                  <a:spcPct val="90000"/>
                </a:lnSpc>
                <a:spcBef>
                  <a:spcPct val="0"/>
                </a:spcBef>
                <a:spcAft>
                  <a:spcPct val="35000"/>
                </a:spcAft>
              </a:pPr>
              <a:endParaRPr lang="ko-KR" altLang="en-US" sz="6667">
                <a:solidFill>
                  <a:prstClr val="black">
                    <a:hueOff val="0"/>
                    <a:satOff val="0"/>
                    <a:lumOff val="0"/>
                    <a:alphaOff val="0"/>
                  </a:prstClr>
                </a:solidFill>
                <a:latin typeface="Arial"/>
              </a:endParaRPr>
            </a:p>
          </p:txBody>
        </p:sp>
        <p:sp>
          <p:nvSpPr>
            <p:cNvPr id="7" name="Isosceles Triangle 6"/>
            <p:cNvSpPr/>
            <p:nvPr/>
          </p:nvSpPr>
          <p:spPr>
            <a:xfrm>
              <a:off x="2946521" y="1728046"/>
              <a:ext cx="322983" cy="322983"/>
            </a:xfrm>
            <a:prstGeom prst="triangle">
              <a:avLst>
                <a:gd name="adj" fmla="val 100000"/>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L-Shape 7"/>
            <p:cNvSpPr/>
            <p:nvPr/>
          </p:nvSpPr>
          <p:spPr>
            <a:xfrm rot="5400000">
              <a:off x="3809576" y="1349828"/>
              <a:ext cx="1310353" cy="2099073"/>
            </a:xfrm>
            <a:prstGeom prst="corner">
              <a:avLst>
                <a:gd name="adj1" fmla="val 16120"/>
                <a:gd name="adj2" fmla="val 16110"/>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reeform 8"/>
            <p:cNvSpPr/>
            <p:nvPr/>
          </p:nvSpPr>
          <p:spPr>
            <a:xfrm>
              <a:off x="3810138" y="1915610"/>
              <a:ext cx="1711813" cy="1500505"/>
            </a:xfrm>
            <a:custGeom>
              <a:avLst/>
              <a:gdLst>
                <a:gd name="connsiteX0" fmla="*/ 0 w 1711813"/>
                <a:gd name="connsiteY0" fmla="*/ 0 h 1500505"/>
                <a:gd name="connsiteX1" fmla="*/ 1711813 w 1711813"/>
                <a:gd name="connsiteY1" fmla="*/ 0 h 1500505"/>
                <a:gd name="connsiteX2" fmla="*/ 1711813 w 1711813"/>
                <a:gd name="connsiteY2" fmla="*/ 1500505 h 1500505"/>
                <a:gd name="connsiteX3" fmla="*/ 0 w 1711813"/>
                <a:gd name="connsiteY3" fmla="*/ 1500505 h 1500505"/>
                <a:gd name="connsiteX4" fmla="*/ 0 w 1711813"/>
                <a:gd name="connsiteY4" fmla="*/ 0 h 150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813" h="1500505">
                  <a:moveTo>
                    <a:pt x="0" y="0"/>
                  </a:moveTo>
                  <a:lnTo>
                    <a:pt x="1711813" y="0"/>
                  </a:lnTo>
                  <a:lnTo>
                    <a:pt x="1711813" y="1500505"/>
                  </a:lnTo>
                  <a:lnTo>
                    <a:pt x="0" y="1500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0" tIns="254000" rIns="254000" bIns="254000" numCol="1" spcCol="1270" anchor="t" anchorCtr="0">
              <a:noAutofit/>
            </a:bodyPr>
            <a:lstStyle/>
            <a:p>
              <a:pPr defTabSz="2963259" latinLnBrk="1">
                <a:lnSpc>
                  <a:spcPct val="90000"/>
                </a:lnSpc>
                <a:spcBef>
                  <a:spcPct val="0"/>
                </a:spcBef>
                <a:spcAft>
                  <a:spcPct val="35000"/>
                </a:spcAft>
              </a:pPr>
              <a:endParaRPr lang="ko-KR" altLang="en-US" sz="6667">
                <a:solidFill>
                  <a:prstClr val="black">
                    <a:hueOff val="0"/>
                    <a:satOff val="0"/>
                    <a:lumOff val="0"/>
                    <a:alphaOff val="0"/>
                  </a:prstClr>
                </a:solidFill>
                <a:latin typeface="Arial"/>
              </a:endParaRPr>
            </a:p>
          </p:txBody>
        </p:sp>
        <p:sp>
          <p:nvSpPr>
            <p:cNvPr id="10" name="Isosceles Triangle 9"/>
            <p:cNvSpPr/>
            <p:nvPr/>
          </p:nvSpPr>
          <p:spPr>
            <a:xfrm>
              <a:off x="5191306" y="1209490"/>
              <a:ext cx="322983" cy="322983"/>
            </a:xfrm>
            <a:prstGeom prst="triangle">
              <a:avLst>
                <a:gd name="adj" fmla="val 100000"/>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L-Shape 10"/>
            <p:cNvSpPr/>
            <p:nvPr/>
          </p:nvSpPr>
          <p:spPr>
            <a:xfrm rot="5400000">
              <a:off x="6054360" y="848073"/>
              <a:ext cx="1310355" cy="2099073"/>
            </a:xfrm>
            <a:prstGeom prst="corner">
              <a:avLst>
                <a:gd name="adj1" fmla="val 16120"/>
                <a:gd name="adj2" fmla="val 16110"/>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5905732" y="1397053"/>
              <a:ext cx="1711813" cy="1500505"/>
            </a:xfrm>
            <a:custGeom>
              <a:avLst/>
              <a:gdLst>
                <a:gd name="connsiteX0" fmla="*/ 0 w 1711813"/>
                <a:gd name="connsiteY0" fmla="*/ 0 h 1500505"/>
                <a:gd name="connsiteX1" fmla="*/ 1711813 w 1711813"/>
                <a:gd name="connsiteY1" fmla="*/ 0 h 1500505"/>
                <a:gd name="connsiteX2" fmla="*/ 1711813 w 1711813"/>
                <a:gd name="connsiteY2" fmla="*/ 1500505 h 1500505"/>
                <a:gd name="connsiteX3" fmla="*/ 0 w 1711813"/>
                <a:gd name="connsiteY3" fmla="*/ 1500505 h 1500505"/>
                <a:gd name="connsiteX4" fmla="*/ 0 w 1711813"/>
                <a:gd name="connsiteY4" fmla="*/ 0 h 1500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1813" h="1500505">
                  <a:moveTo>
                    <a:pt x="0" y="0"/>
                  </a:moveTo>
                  <a:lnTo>
                    <a:pt x="1711813" y="0"/>
                  </a:lnTo>
                  <a:lnTo>
                    <a:pt x="1711813" y="1500505"/>
                  </a:lnTo>
                  <a:lnTo>
                    <a:pt x="0" y="150050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0" tIns="254000" rIns="254000" bIns="254000" numCol="1" spcCol="1270" anchor="t" anchorCtr="0">
              <a:noAutofit/>
            </a:bodyPr>
            <a:lstStyle/>
            <a:p>
              <a:pPr defTabSz="2963259" latinLnBrk="1">
                <a:lnSpc>
                  <a:spcPct val="90000"/>
                </a:lnSpc>
                <a:spcBef>
                  <a:spcPct val="0"/>
                </a:spcBef>
                <a:spcAft>
                  <a:spcPct val="35000"/>
                </a:spcAft>
              </a:pPr>
              <a:endParaRPr lang="ko-KR" altLang="en-US" sz="6667">
                <a:solidFill>
                  <a:prstClr val="black">
                    <a:hueOff val="0"/>
                    <a:satOff val="0"/>
                    <a:lumOff val="0"/>
                    <a:alphaOff val="0"/>
                  </a:prstClr>
                </a:solidFill>
                <a:latin typeface="Arial"/>
              </a:endParaRPr>
            </a:p>
          </p:txBody>
        </p:sp>
        <p:sp>
          <p:nvSpPr>
            <p:cNvPr id="13" name="Isosceles Triangle 12"/>
            <p:cNvSpPr/>
            <p:nvPr/>
          </p:nvSpPr>
          <p:spPr>
            <a:xfrm>
              <a:off x="7436091" y="741341"/>
              <a:ext cx="322983" cy="322983"/>
            </a:xfrm>
            <a:prstGeom prst="triangle">
              <a:avLst>
                <a:gd name="adj" fmla="val 100000"/>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L-Shape 13"/>
            <p:cNvSpPr/>
            <p:nvPr/>
          </p:nvSpPr>
          <p:spPr>
            <a:xfrm rot="5400000">
              <a:off x="8299143" y="346317"/>
              <a:ext cx="1310354" cy="2099073"/>
            </a:xfrm>
            <a:prstGeom prst="corner">
              <a:avLst>
                <a:gd name="adj1" fmla="val 16120"/>
                <a:gd name="adj2" fmla="val 16110"/>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19" name="TextBox 18"/>
          <p:cNvSpPr txBox="1"/>
          <p:nvPr/>
        </p:nvSpPr>
        <p:spPr>
          <a:xfrm>
            <a:off x="840624" y="4478443"/>
            <a:ext cx="2471068" cy="1077218"/>
          </a:xfrm>
          <a:prstGeom prst="rect">
            <a:avLst/>
          </a:prstGeom>
          <a:noFill/>
        </p:spPr>
        <p:txBody>
          <a:bodyPr wrap="square" rtlCol="0">
            <a:spAutoFit/>
          </a:bodyPr>
          <a:lstStyle/>
          <a:p>
            <a:pPr defTabSz="1219170" latinLnBrk="1"/>
            <a:r>
              <a:rPr lang="en-US" altLang="ko-KR" sz="1600">
                <a:solidFill>
                  <a:prstClr val="black">
                    <a:lumMod val="75000"/>
                    <a:lumOff val="25000"/>
                  </a:prstClr>
                </a:solidFill>
                <a:latin typeface="Arial"/>
                <a:cs typeface="Arial" pitchFamily="34" charset="0"/>
              </a:rPr>
              <a:t>User shall be able to register into application using email and password.</a:t>
            </a:r>
          </a:p>
        </p:txBody>
      </p:sp>
      <p:sp>
        <p:nvSpPr>
          <p:cNvPr id="21" name="TextBox 20"/>
          <p:cNvSpPr txBox="1"/>
          <p:nvPr/>
        </p:nvSpPr>
        <p:spPr>
          <a:xfrm>
            <a:off x="9313079" y="2611468"/>
            <a:ext cx="2517603" cy="1077218"/>
          </a:xfrm>
          <a:prstGeom prst="rect">
            <a:avLst/>
          </a:prstGeom>
          <a:noFill/>
        </p:spPr>
        <p:txBody>
          <a:bodyPr wrap="square" lIns="91440" tIns="45720" rIns="91440" bIns="45720" rtlCol="0" anchor="t">
            <a:spAutoFit/>
          </a:bodyPr>
          <a:lstStyle/>
          <a:p>
            <a:pPr defTabSz="1219170" latinLnBrk="1"/>
            <a:r>
              <a:rPr lang="en-US" altLang="ko-KR" sz="1600">
                <a:latin typeface="Arial"/>
                <a:cs typeface="Arial"/>
              </a:rPr>
              <a:t>User shall be notified when the user location is 1km to 10km near to the construction site.</a:t>
            </a:r>
          </a:p>
        </p:txBody>
      </p:sp>
      <p:sp>
        <p:nvSpPr>
          <p:cNvPr id="23" name="TextBox 22"/>
          <p:cNvSpPr txBox="1"/>
          <p:nvPr/>
        </p:nvSpPr>
        <p:spPr>
          <a:xfrm>
            <a:off x="6482280" y="3231020"/>
            <a:ext cx="2517603" cy="1323439"/>
          </a:xfrm>
          <a:prstGeom prst="rect">
            <a:avLst/>
          </a:prstGeom>
          <a:noFill/>
        </p:spPr>
        <p:txBody>
          <a:bodyPr wrap="square" lIns="91440" tIns="45720" rIns="91440" bIns="45720" rtlCol="0" anchor="t">
            <a:spAutoFit/>
          </a:bodyPr>
          <a:lstStyle/>
          <a:p>
            <a:pPr defTabSz="1219170" latinLnBrk="1"/>
            <a:r>
              <a:rPr lang="en-US" altLang="ko-KR" sz="1600">
                <a:latin typeface="Arial"/>
                <a:cs typeface="Arial"/>
              </a:rPr>
              <a:t>System shall be able to detect external user location and location of the project construction site.</a:t>
            </a:r>
          </a:p>
        </p:txBody>
      </p:sp>
      <p:sp>
        <p:nvSpPr>
          <p:cNvPr id="24" name="TextBox 23"/>
          <p:cNvSpPr txBox="1"/>
          <p:nvPr/>
        </p:nvSpPr>
        <p:spPr>
          <a:xfrm>
            <a:off x="6173169" y="2340879"/>
            <a:ext cx="2066153" cy="338554"/>
          </a:xfrm>
          <a:prstGeom prst="rect">
            <a:avLst/>
          </a:prstGeom>
          <a:noFill/>
        </p:spPr>
        <p:txBody>
          <a:bodyPr wrap="square" rtlCol="0">
            <a:spAutoFit/>
          </a:bodyPr>
          <a:lstStyle/>
          <a:p>
            <a:pPr defTabSz="1219170" latinLnBrk="1"/>
            <a:r>
              <a:rPr lang="en-US" altLang="ko-KR" sz="1600" b="1">
                <a:solidFill>
                  <a:prstClr val="black">
                    <a:lumMod val="75000"/>
                    <a:lumOff val="25000"/>
                  </a:prstClr>
                </a:solidFill>
                <a:latin typeface="Arial"/>
                <a:cs typeface="Arial" pitchFamily="34" charset="0"/>
              </a:rPr>
              <a:t>Third Requirement</a:t>
            </a:r>
            <a:endParaRPr lang="ko-KR" altLang="en-US" sz="1600" b="1">
              <a:solidFill>
                <a:prstClr val="black">
                  <a:lumMod val="75000"/>
                  <a:lumOff val="25000"/>
                </a:prstClr>
              </a:solidFill>
              <a:latin typeface="Arial"/>
              <a:cs typeface="Arial" pitchFamily="34" charset="0"/>
            </a:endParaRPr>
          </a:p>
        </p:txBody>
      </p:sp>
      <p:sp>
        <p:nvSpPr>
          <p:cNvPr id="25" name="TextBox 24"/>
          <p:cNvSpPr txBox="1"/>
          <p:nvPr/>
        </p:nvSpPr>
        <p:spPr>
          <a:xfrm>
            <a:off x="3665968" y="3840545"/>
            <a:ext cx="2432932" cy="1077218"/>
          </a:xfrm>
          <a:prstGeom prst="rect">
            <a:avLst/>
          </a:prstGeom>
          <a:noFill/>
        </p:spPr>
        <p:txBody>
          <a:bodyPr wrap="square" lIns="91440" tIns="45720" rIns="91440" bIns="45720" rtlCol="0" anchor="t">
            <a:spAutoFit/>
          </a:bodyPr>
          <a:lstStyle/>
          <a:p>
            <a:pPr defTabSz="1219170" latinLnBrk="1"/>
            <a:r>
              <a:rPr lang="en-US" altLang="ko-KR" sz="1600">
                <a:latin typeface="Arial"/>
                <a:cs typeface="Arial"/>
              </a:rPr>
              <a:t>Users shall able to sign in into the application using the registered email and password.</a:t>
            </a:r>
          </a:p>
        </p:txBody>
      </p:sp>
      <p:sp>
        <p:nvSpPr>
          <p:cNvPr id="26" name="TextBox 25"/>
          <p:cNvSpPr txBox="1"/>
          <p:nvPr/>
        </p:nvSpPr>
        <p:spPr>
          <a:xfrm>
            <a:off x="9017264" y="1700808"/>
            <a:ext cx="2039942" cy="338554"/>
          </a:xfrm>
          <a:prstGeom prst="rect">
            <a:avLst/>
          </a:prstGeom>
          <a:noFill/>
        </p:spPr>
        <p:txBody>
          <a:bodyPr wrap="square" rtlCol="0">
            <a:spAutoFit/>
          </a:bodyPr>
          <a:lstStyle/>
          <a:p>
            <a:pPr defTabSz="1219170" latinLnBrk="1"/>
            <a:r>
              <a:rPr lang="en-US" altLang="ko-KR" sz="1600" b="1">
                <a:solidFill>
                  <a:prstClr val="black">
                    <a:lumMod val="75000"/>
                    <a:lumOff val="25000"/>
                  </a:prstClr>
                </a:solidFill>
                <a:latin typeface="Arial"/>
                <a:cs typeface="Arial" pitchFamily="34" charset="0"/>
              </a:rPr>
              <a:t>Forth Requirement</a:t>
            </a:r>
            <a:endParaRPr lang="ko-KR" altLang="en-US" sz="1600" b="1">
              <a:solidFill>
                <a:prstClr val="black">
                  <a:lumMod val="75000"/>
                  <a:lumOff val="25000"/>
                </a:prstClr>
              </a:solidFill>
              <a:latin typeface="Arial"/>
              <a:cs typeface="Arial" pitchFamily="34" charset="0"/>
            </a:endParaRPr>
          </a:p>
        </p:txBody>
      </p:sp>
      <p:sp>
        <p:nvSpPr>
          <p:cNvPr id="28" name="TextBox 27"/>
          <p:cNvSpPr txBox="1"/>
          <p:nvPr/>
        </p:nvSpPr>
        <p:spPr>
          <a:xfrm>
            <a:off x="3329073" y="2980950"/>
            <a:ext cx="2242909" cy="338554"/>
          </a:xfrm>
          <a:prstGeom prst="rect">
            <a:avLst/>
          </a:prstGeom>
          <a:noFill/>
        </p:spPr>
        <p:txBody>
          <a:bodyPr wrap="square" rtlCol="0">
            <a:spAutoFit/>
          </a:bodyPr>
          <a:lstStyle/>
          <a:p>
            <a:pPr defTabSz="1219170" latinLnBrk="1"/>
            <a:r>
              <a:rPr lang="en-US" altLang="ko-KR" sz="1600" b="1">
                <a:solidFill>
                  <a:prstClr val="black">
                    <a:lumMod val="75000"/>
                    <a:lumOff val="25000"/>
                  </a:prstClr>
                </a:solidFill>
                <a:latin typeface="Arial"/>
                <a:cs typeface="Arial" pitchFamily="34" charset="0"/>
              </a:rPr>
              <a:t>Second Requirement</a:t>
            </a:r>
            <a:endParaRPr lang="ko-KR" altLang="en-US" sz="1600" b="1">
              <a:solidFill>
                <a:prstClr val="black">
                  <a:lumMod val="75000"/>
                  <a:lumOff val="25000"/>
                </a:prstClr>
              </a:solidFill>
              <a:latin typeface="Arial"/>
              <a:cs typeface="Arial" pitchFamily="34" charset="0"/>
            </a:endParaRPr>
          </a:p>
        </p:txBody>
      </p:sp>
      <p:sp>
        <p:nvSpPr>
          <p:cNvPr id="32" name="TextBox 31">
            <a:extLst>
              <a:ext uri="{FF2B5EF4-FFF2-40B4-BE49-F238E27FC236}">
                <a16:creationId xmlns:a16="http://schemas.microsoft.com/office/drawing/2014/main" id="{61446CFB-9BC6-4281-90D8-3C3E65C57FB2}"/>
              </a:ext>
            </a:extLst>
          </p:cNvPr>
          <p:cNvSpPr txBox="1"/>
          <p:nvPr/>
        </p:nvSpPr>
        <p:spPr>
          <a:xfrm>
            <a:off x="492840" y="3622223"/>
            <a:ext cx="1946929" cy="338554"/>
          </a:xfrm>
          <a:prstGeom prst="rect">
            <a:avLst/>
          </a:prstGeom>
          <a:noFill/>
        </p:spPr>
        <p:txBody>
          <a:bodyPr wrap="square" rtlCol="0">
            <a:spAutoFit/>
          </a:bodyPr>
          <a:lstStyle/>
          <a:p>
            <a:pPr defTabSz="1219170" latinLnBrk="1"/>
            <a:r>
              <a:rPr lang="en-US" altLang="ko-KR" sz="1600" b="1">
                <a:solidFill>
                  <a:prstClr val="black">
                    <a:lumMod val="75000"/>
                    <a:lumOff val="25000"/>
                  </a:prstClr>
                </a:solidFill>
                <a:latin typeface="Arial"/>
                <a:cs typeface="Arial" pitchFamily="34" charset="0"/>
              </a:rPr>
              <a:t>First Requirement</a:t>
            </a:r>
            <a:endParaRPr lang="ko-KR" altLang="en-US" sz="1600" b="1">
              <a:solidFill>
                <a:prstClr val="black">
                  <a:lumMod val="75000"/>
                  <a:lumOff val="25000"/>
                </a:prstClr>
              </a:solidFill>
              <a:latin typeface="Arial"/>
              <a:cs typeface="Arial" pitchFamily="34" charset="0"/>
            </a:endParaRPr>
          </a:p>
        </p:txBody>
      </p:sp>
    </p:spTree>
    <p:extLst>
      <p:ext uri="{BB962C8B-B14F-4D97-AF65-F5344CB8AC3E}">
        <p14:creationId xmlns:p14="http://schemas.microsoft.com/office/powerpoint/2010/main" val="2360298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BEF01D-3CB7-450B-BDEA-02D23C9C77D6}"/>
              </a:ext>
            </a:extLst>
          </p:cNvPr>
          <p:cNvSpPr>
            <a:spLocks noGrp="1"/>
          </p:cNvSpPr>
          <p:nvPr>
            <p:ph type="body" sz="quarter" idx="10"/>
          </p:nvPr>
        </p:nvSpPr>
        <p:spPr>
          <a:xfrm>
            <a:off x="0" y="699210"/>
            <a:ext cx="12192000" cy="932642"/>
          </a:xfrm>
        </p:spPr>
        <p:txBody>
          <a:bodyPr/>
          <a:lstStyle/>
          <a:p>
            <a:r>
              <a:rPr lang="en-MY" dirty="0"/>
              <a:t>System Architecture</a:t>
            </a:r>
          </a:p>
        </p:txBody>
      </p:sp>
      <p:sp>
        <p:nvSpPr>
          <p:cNvPr id="3" name="Text Placeholder 2">
            <a:extLst>
              <a:ext uri="{FF2B5EF4-FFF2-40B4-BE49-F238E27FC236}">
                <a16:creationId xmlns:a16="http://schemas.microsoft.com/office/drawing/2014/main" id="{5AAA257F-C16C-4334-B738-CEBC1A808A89}"/>
              </a:ext>
            </a:extLst>
          </p:cNvPr>
          <p:cNvSpPr>
            <a:spLocks noGrp="1"/>
          </p:cNvSpPr>
          <p:nvPr>
            <p:ph type="body" sz="quarter" idx="11"/>
          </p:nvPr>
        </p:nvSpPr>
        <p:spPr>
          <a:xfrm>
            <a:off x="1636540" y="1733843"/>
            <a:ext cx="9054905" cy="3390314"/>
          </a:xfrm>
        </p:spPr>
        <p:txBody>
          <a:bodyPr/>
          <a:lstStyle/>
          <a:p>
            <a:r>
              <a:rPr lang="en-US" sz="2000" dirty="0"/>
              <a:t>Company New Project Location Detector Application use three-tier architecture that consists of three separate layers which are presentation layer, application  layer and database layer. Presentation layer is the layer presents data to the   user and optionally permits data manipulation and data entry, also this layer     requests the data form Business layer. Application layer is middle-tier components are not tied to a specific client, they can be used by all applications and can be moved to different locations, as response time and other rules require. Database layer is made up of the DBMS  that provides all the data for the above      two layers. </a:t>
            </a:r>
            <a:endParaRPr lang="en-MY" sz="2000" dirty="0"/>
          </a:p>
        </p:txBody>
      </p:sp>
    </p:spTree>
    <p:extLst>
      <p:ext uri="{BB962C8B-B14F-4D97-AF65-F5344CB8AC3E}">
        <p14:creationId xmlns:p14="http://schemas.microsoft.com/office/powerpoint/2010/main" val="4105841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18400" y="2439262"/>
            <a:ext cx="6573600" cy="1921720"/>
          </a:xfrm>
        </p:spPr>
        <p:txBody>
          <a:bodyPr/>
          <a:lstStyle/>
          <a:p>
            <a:r>
              <a:rPr lang="en-US" altLang="ko-KR" dirty="0"/>
              <a:t>Architecture </a:t>
            </a:r>
          </a:p>
          <a:p>
            <a:r>
              <a:rPr lang="en-US" altLang="ko-KR" dirty="0"/>
              <a:t>Diagram</a:t>
            </a:r>
            <a:endParaRPr lang="ko-KR" altLang="en-US" dirty="0"/>
          </a:p>
        </p:txBody>
      </p:sp>
      <p:sp>
        <p:nvSpPr>
          <p:cNvPr id="4" name="Freeform 3"/>
          <p:cNvSpPr/>
          <p:nvPr/>
        </p:nvSpPr>
        <p:spPr>
          <a:xfrm>
            <a:off x="2777152" y="3065277"/>
            <a:ext cx="832731" cy="672075"/>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latinLnBrk="1"/>
            <a:endParaRPr lang="ko-KR" altLang="en-US" sz="2400">
              <a:solidFill>
                <a:prstClr val="white"/>
              </a:solidFill>
              <a:latin typeface="Arial"/>
            </a:endParaRPr>
          </a:p>
        </p:txBody>
      </p:sp>
    </p:spTree>
    <p:extLst>
      <p:ext uri="{BB962C8B-B14F-4D97-AF65-F5344CB8AC3E}">
        <p14:creationId xmlns:p14="http://schemas.microsoft.com/office/powerpoint/2010/main" val="310123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665F95-52E8-42FD-A437-478A7EE78EF9}"/>
              </a:ext>
            </a:extLst>
          </p:cNvPr>
          <p:cNvSpPr>
            <a:spLocks noGrp="1"/>
          </p:cNvSpPr>
          <p:nvPr>
            <p:ph type="body" sz="quarter" idx="10"/>
          </p:nvPr>
        </p:nvSpPr>
        <p:spPr/>
        <p:txBody>
          <a:bodyPr/>
          <a:lstStyle/>
          <a:p>
            <a:r>
              <a:rPr lang="en-MY" dirty="0"/>
              <a:t>Deployment Diagram</a:t>
            </a:r>
          </a:p>
        </p:txBody>
      </p:sp>
      <p:pic>
        <p:nvPicPr>
          <p:cNvPr id="5" name="Picture 4">
            <a:extLst>
              <a:ext uri="{FF2B5EF4-FFF2-40B4-BE49-F238E27FC236}">
                <a16:creationId xmlns:a16="http://schemas.microsoft.com/office/drawing/2014/main" id="{BF047F61-A05F-4BF9-9B6E-D2FC226AD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31" y="1125837"/>
            <a:ext cx="11915337" cy="3452775"/>
          </a:xfrm>
          <a:prstGeom prst="rect">
            <a:avLst/>
          </a:prstGeom>
        </p:spPr>
      </p:pic>
      <p:sp>
        <p:nvSpPr>
          <p:cNvPr id="7" name="Rectangle 6">
            <a:extLst>
              <a:ext uri="{FF2B5EF4-FFF2-40B4-BE49-F238E27FC236}">
                <a16:creationId xmlns:a16="http://schemas.microsoft.com/office/drawing/2014/main" id="{519BE4F6-C572-42DE-B73E-ABB02ADCCAF4}"/>
              </a:ext>
            </a:extLst>
          </p:cNvPr>
          <p:cNvSpPr/>
          <p:nvPr/>
        </p:nvSpPr>
        <p:spPr>
          <a:xfrm>
            <a:off x="683062" y="4581896"/>
            <a:ext cx="10964987" cy="1816266"/>
          </a:xfrm>
          <a:prstGeom prst="rect">
            <a:avLst/>
          </a:prstGeom>
        </p:spPr>
        <p:txBody>
          <a:bodyPr wrap="square">
            <a:spAutoFit/>
          </a:bodyPr>
          <a:lstStyle/>
          <a:p>
            <a:pPr lvl="0" algn="ctr" defTabSz="1219170" latinLnBrk="1">
              <a:spcBef>
                <a:spcPct val="20000"/>
              </a:spcBef>
            </a:pPr>
            <a:r>
              <a:rPr lang="en-US" altLang="ko-KR" sz="1867" dirty="0">
                <a:solidFill>
                  <a:prstClr val="black">
                    <a:lumMod val="75000"/>
                    <a:lumOff val="25000"/>
                  </a:prstClr>
                </a:solidFill>
                <a:cs typeface="Arial" pitchFamily="34" charset="0"/>
              </a:rPr>
              <a:t>The deployment diagram consists of 3 nodes. Hardware devices used for the first node is Android Mobile Device in order to assess the application server. The platform used compatible for the mobile application is Android 10.0. The user need internet connection to access the application. The second node is ApplicationServer that provide services and networking access to the user. The application server communicates with database server which is the third node to access the data of user, location and message log.</a:t>
            </a:r>
          </a:p>
        </p:txBody>
      </p:sp>
    </p:spTree>
    <p:extLst>
      <p:ext uri="{BB962C8B-B14F-4D97-AF65-F5344CB8AC3E}">
        <p14:creationId xmlns:p14="http://schemas.microsoft.com/office/powerpoint/2010/main" val="274724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F25DCB-E975-4423-BF89-FE4EEC24048C}"/>
              </a:ext>
            </a:extLst>
          </p:cNvPr>
          <p:cNvSpPr>
            <a:spLocks noGrp="1"/>
          </p:cNvSpPr>
          <p:nvPr>
            <p:ph type="body" sz="quarter" idx="10"/>
          </p:nvPr>
        </p:nvSpPr>
        <p:spPr/>
        <p:txBody>
          <a:bodyPr/>
          <a:lstStyle/>
          <a:p>
            <a:r>
              <a:rPr lang="en-MY" dirty="0"/>
              <a:t>Package Diagram</a:t>
            </a:r>
          </a:p>
        </p:txBody>
      </p:sp>
      <p:sp>
        <p:nvSpPr>
          <p:cNvPr id="3" name="Text Placeholder 2">
            <a:extLst>
              <a:ext uri="{FF2B5EF4-FFF2-40B4-BE49-F238E27FC236}">
                <a16:creationId xmlns:a16="http://schemas.microsoft.com/office/drawing/2014/main" id="{FC93D4C1-DEA6-4DF4-A9D2-EB8103A0A4D2}"/>
              </a:ext>
            </a:extLst>
          </p:cNvPr>
          <p:cNvSpPr>
            <a:spLocks noGrp="1"/>
          </p:cNvSpPr>
          <p:nvPr>
            <p:ph type="body" sz="quarter" idx="11"/>
          </p:nvPr>
        </p:nvSpPr>
        <p:spPr>
          <a:xfrm>
            <a:off x="6997502" y="1259099"/>
            <a:ext cx="4983485" cy="4925088"/>
          </a:xfrm>
        </p:spPr>
        <p:txBody>
          <a:bodyPr/>
          <a:lstStyle/>
          <a:p>
            <a:pPr algn="l"/>
            <a:r>
              <a:rPr lang="en-US" dirty="0"/>
              <a:t>Users package depends on Presentation      Layer package while External System            package depends on Services Layer             package.</a:t>
            </a:r>
          </a:p>
          <a:p>
            <a:pPr algn="l"/>
            <a:endParaRPr lang="en-US" dirty="0"/>
          </a:p>
          <a:p>
            <a:pPr algn="l"/>
            <a:r>
              <a:rPr lang="en-US" dirty="0"/>
              <a:t>There are dependencies between                  Presentation Layer and Business Layer,       Presentation Layer and Cross Cutting,          Services Layer and Business Layer, Services layer and Cross Cutting, Business Layer and Data Layer, and Business Layer and Cross  Cutting. </a:t>
            </a:r>
          </a:p>
          <a:p>
            <a:pPr algn="l"/>
            <a:endParaRPr lang="en-US" dirty="0"/>
          </a:p>
          <a:p>
            <a:pPr algn="l"/>
            <a:r>
              <a:rPr lang="en-US" dirty="0"/>
              <a:t>Data Layer package depends on external      packages which are Data sources and          External Services. </a:t>
            </a:r>
            <a:endParaRPr lang="en-MY" dirty="0"/>
          </a:p>
        </p:txBody>
      </p:sp>
      <p:pic>
        <p:nvPicPr>
          <p:cNvPr id="5" name="Picture 4">
            <a:extLst>
              <a:ext uri="{FF2B5EF4-FFF2-40B4-BE49-F238E27FC236}">
                <a16:creationId xmlns:a16="http://schemas.microsoft.com/office/drawing/2014/main" id="{96BF0A2D-20EB-43BB-9435-B883F1E96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013" y="932723"/>
            <a:ext cx="6625886" cy="5577840"/>
          </a:xfrm>
          <a:prstGeom prst="rect">
            <a:avLst/>
          </a:prstGeom>
        </p:spPr>
      </p:pic>
    </p:spTree>
    <p:extLst>
      <p:ext uri="{BB962C8B-B14F-4D97-AF65-F5344CB8AC3E}">
        <p14:creationId xmlns:p14="http://schemas.microsoft.com/office/powerpoint/2010/main" val="3660530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AD3E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over and End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8DFBB"/>
      </a:accent3>
      <a:accent4>
        <a:srgbClr val="9AD3E9"/>
      </a:accent4>
      <a:accent5>
        <a:srgbClr val="576868"/>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ection Break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1630</Words>
  <Application>Microsoft Macintosh PowerPoint</Application>
  <PresentationFormat>Widescreen</PresentationFormat>
  <Paragraphs>154</Paragraphs>
  <Slides>22</Slides>
  <Notes>6</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22</vt:i4>
      </vt:variant>
    </vt:vector>
  </HeadingPairs>
  <TitlesOfParts>
    <vt:vector size="29" baseType="lpstr">
      <vt:lpstr>Arial</vt:lpstr>
      <vt:lpstr>Calibri</vt:lpstr>
      <vt:lpstr>Calibri Light</vt:lpstr>
      <vt:lpstr>Office Theme</vt:lpstr>
      <vt:lpstr>Contents Slide Master</vt:lpstr>
      <vt:lpstr>Cover and End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Login Interface</vt:lpstr>
      <vt:lpstr>Sign Up Interface</vt:lpstr>
      <vt:lpstr>Home Interface</vt:lpstr>
      <vt:lpstr>Detect Company New Project Interface</vt:lpstr>
      <vt:lpstr>Notification Centre Interface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Haliza Azzafirah</dc:creator>
  <cp:lastModifiedBy>Nadiah Ruslan</cp:lastModifiedBy>
  <cp:revision>8</cp:revision>
  <dcterms:created xsi:type="dcterms:W3CDTF">2020-12-17T00:58:09Z</dcterms:created>
  <dcterms:modified xsi:type="dcterms:W3CDTF">2021-01-26T01:03:57Z</dcterms:modified>
</cp:coreProperties>
</file>